
<file path=[Content_Types].xml><?xml version="1.0" encoding="utf-8"?>
<Types xmlns="http://schemas.openxmlformats.org/package/2006/content-types">
  <Override PartName="/ppt/slides/slide18.xml" ContentType="application/vnd.openxmlformats-officedocument.presentationml.slide+xml"/>
  <Override PartName="/ppt/notesSlides/notesSlide4.xml" ContentType="application/vnd.openxmlformats-officedocument.presentationml.notesSlide+xml"/>
  <Override PartName="/ppt/slides/slide9.xml" ContentType="application/vnd.openxmlformats-officedocument.presentationml.slide+xml"/>
  <Default Extension="emf" ContentType="image/x-emf"/>
  <Override PartName="/ppt/slides/slide14.xml" ContentType="application/vnd.openxmlformats-officedocument.presentationml.slide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s/slide5.xml" ContentType="application/vnd.openxmlformats-officedocument.presentationml.slide+xml"/>
  <Default Extension="rels" ContentType="application/vnd.openxmlformats-package.relationships+xml"/>
  <Override PartName="/ppt/slides/slide10.xml" ContentType="application/vnd.openxmlformats-officedocument.presentationml.slide+xml"/>
  <Override PartName="/ppt/slideLayouts/slideLayout5.xml" ContentType="application/vnd.openxmlformats-officedocument.presentationml.slideLayout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6.xml" ContentType="application/vnd.openxmlformats-officedocument.presentationml.slide+xml"/>
  <Override PartName="/ppt/slides/slide34.xml" ContentType="application/vnd.openxmlformats-officedocument.presentationml.slide+xml"/>
  <Default Extension="jpeg" ContentType="image/jpeg"/>
  <Override PartName="/ppt/theme/theme2.xml" ContentType="application/vnd.openxmlformats-officedocument.them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22.xml" ContentType="application/vnd.openxmlformats-officedocument.presentationml.slide+xml"/>
  <Override PartName="/ppt/slides/slide30.xml" ContentType="application/vnd.openxmlformats-officedocument.presentationml.slide+xml"/>
  <Default Extension="xml" ContentType="application/xml"/>
  <Override PartName="/ppt/slides/slide19.xml" ContentType="application/vnd.openxmlformats-officedocument.presentationml.slide+xml"/>
  <Override PartName="/ppt/notesSlides/notesSlide5.xml" ContentType="application/vnd.openxmlformats-officedocument.presentationml.notesSlide+xml"/>
  <Override PartName="/ppt/tableStyles.xml" ContentType="application/vnd.openxmlformats-officedocument.presentationml.tableStyles+xml"/>
  <Override PartName="/ppt/slides/slide15.xml" ContentType="application/vnd.openxmlformats-officedocument.presentationml.slide+xml"/>
  <Override PartName="/ppt/notesSlides/notesSlide1.xml" ContentType="application/vnd.openxmlformats-officedocument.presentationml.notesSlide+xml"/>
  <Override PartName="/ppt/slides/slide6.xml" ContentType="application/vnd.openxmlformats-officedocument.presentationml.slide+xml"/>
  <Override PartName="/docProps/core.xml" ContentType="application/vnd.openxmlformats-package.core-properties+xml"/>
  <Override PartName="/ppt/slides/slide11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7.xml" ContentType="application/vnd.openxmlformats-officedocument.presentationml.slide+xml"/>
  <Override PartName="/ppt/slides/slide2.xml" ContentType="application/vnd.openxmlformats-officedocument.presentationml.slide+xml"/>
  <Default Extension="png" ContentType="image/png"/>
  <Override PartName="/ppt/slideLayouts/slideLayout2.xml" ContentType="application/vnd.openxmlformats-officedocument.presentationml.slideLayout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notesSlides/notesSlide6.xml" ContentType="application/vnd.openxmlformats-officedocument.presentationml.notesSlide+xml"/>
  <Override PartName="/ppt/slides/slide16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7.xml" ContentType="application/vnd.openxmlformats-officedocument.presentationml.slide+xml"/>
  <Override PartName="/ppt/presentation.xml" ContentType="application/vnd.openxmlformats-officedocument.presentationml.presentation.main+xml"/>
  <Override PartName="/ppt/slides/slide12.xml" ContentType="application/vnd.openxmlformats-officedocument.presentationml.slide+xml"/>
  <Override PartName="/ppt/slideLayouts/slideLayout7.xml" ContentType="application/vnd.openxmlformats-officedocument.presentationml.slideLayout+xml"/>
  <Override PartName="/ppt/slides/slide3.xml" ContentType="application/vnd.openxmlformats-officedocument.presentationml.slide+xml"/>
  <Override PartName="/ppt/slides/slide28.xml" ContentType="application/vnd.openxmlformats-officedocument.presentationml.slide+xml"/>
  <Override PartName="/ppt/slideLayouts/slideLayout3.xml" ContentType="application/vnd.openxmlformats-officedocument.presentationml.slideLayout+xml"/>
  <Override PartName="/ppt/slides/slide24.xml" ContentType="application/vnd.openxmlformats-officedocument.presentationml.slide+xml"/>
  <Override PartName="/ppt/slides/slide32.xml" ContentType="application/vnd.openxmlformats-officedocument.presentationml.slide+xml"/>
  <Override PartName="/ppt/slides/slide20.xml" ContentType="application/vnd.openxmlformats-officedocument.presentationml.slide+xml"/>
  <Override PartName="/ppt/notesSlides/notesSlide7.xml" ContentType="application/vnd.openxmlformats-officedocument.presentationml.notesSlide+xml"/>
  <Override PartName="/ppt/slides/slide17.xml" ContentType="application/vnd.openxmlformats-officedocument.presentationml.slide+xml"/>
  <Override PartName="/ppt/notesSlides/notesSlide3.xml" ContentType="application/vnd.openxmlformats-officedocument.presentationml.notes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slides/slide13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4.xml" ContentType="application/vnd.openxmlformats-officedocument.presentationml.slide+xml"/>
  <Override PartName="/ppt/slides/slide29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5.xml" ContentType="application/vnd.openxmlformats-officedocument.presentationml.slide+xml"/>
  <Override PartName="/ppt/slides/slide33.xml" ContentType="application/vnd.openxmlformats-officedocument.presentationml.slide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s/slide21.xml" ContentType="application/vnd.openxmlformats-officedocument.presentationml.slide+xml"/>
  <Default Extension="bin" ContentType="application/vnd.openxmlformats-officedocument.presentationml.printerSettings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aveSubsetFonts="1" autoCompressPictures="0">
  <p:sldMasterIdLst>
    <p:sldMasterId id="2147483648" r:id="rId1"/>
  </p:sldMasterIdLst>
  <p:notesMasterIdLst>
    <p:notesMasterId r:id="rId36"/>
  </p:notesMasterIdLst>
  <p:sldIdLst>
    <p:sldId id="256" r:id="rId2"/>
    <p:sldId id="257" r:id="rId3"/>
    <p:sldId id="258" r:id="rId4"/>
    <p:sldId id="293" r:id="rId5"/>
    <p:sldId id="294" r:id="rId6"/>
    <p:sldId id="261" r:id="rId7"/>
    <p:sldId id="262" r:id="rId8"/>
    <p:sldId id="263" r:id="rId9"/>
    <p:sldId id="264" r:id="rId10"/>
    <p:sldId id="265" r:id="rId11"/>
    <p:sldId id="266" r:id="rId12"/>
    <p:sldId id="279" r:id="rId13"/>
    <p:sldId id="267" r:id="rId14"/>
    <p:sldId id="284" r:id="rId15"/>
    <p:sldId id="285" r:id="rId16"/>
    <p:sldId id="269" r:id="rId17"/>
    <p:sldId id="287" r:id="rId18"/>
    <p:sldId id="286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80" r:id="rId29"/>
    <p:sldId id="281" r:id="rId30"/>
    <p:sldId id="283" r:id="rId31"/>
    <p:sldId id="295" r:id="rId32"/>
    <p:sldId id="296" r:id="rId33"/>
    <p:sldId id="297" r:id="rId34"/>
    <p:sldId id="298" r:id="rId35"/>
  </p:sldIdLst>
  <p:sldSz cx="9144000" cy="6858000" type="screen4x3"/>
  <p:notesSz cx="6858000" cy="9144000"/>
  <p:defaultTextStyle>
    <a:defPPr>
      <a:defRPr lang="fr-FR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normalViewPr preferSingleView="1">
    <p:restoredLeft sz="15620"/>
    <p:restoredTop sz="94660"/>
  </p:normalViewPr>
  <p:slideViewPr>
    <p:cSldViewPr snapToGrid="0" snapToObjects="1">
      <p:cViewPr varScale="1">
        <p:scale>
          <a:sx n="125" d="100"/>
          <a:sy n="125" d="100"/>
        </p:scale>
        <p:origin x="-1200" y="-12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printerSettings" Target="printerSettings/printerSettings1.bin"/><Relationship Id="rId38" Type="http://schemas.openxmlformats.org/officeDocument/2006/relationships/presProps" Target="presProps.xml"/><Relationship Id="rId39" Type="http://schemas.openxmlformats.org/officeDocument/2006/relationships/viewProps" Target="viewProps.xml"/><Relationship Id="rId40" Type="http://schemas.openxmlformats.org/officeDocument/2006/relationships/theme" Target="theme/theme1.xml"/><Relationship Id="rId4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40A5D0EB-2235-4DD8-AE36-B7E337091D01}" type="datetimeFigureOut">
              <a:rPr lang="en-US"/>
              <a:pPr>
                <a:defRPr/>
              </a:pPr>
              <a:t>7/8/13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CA" noProof="0" smtClean="0"/>
              <a:t>Click to edit Master text styles</a:t>
            </a:r>
          </a:p>
          <a:p>
            <a:pPr lvl="1"/>
            <a:r>
              <a:rPr lang="en-CA" noProof="0" smtClean="0"/>
              <a:t>Second level</a:t>
            </a:r>
          </a:p>
          <a:p>
            <a:pPr lvl="2"/>
            <a:r>
              <a:rPr lang="en-CA" noProof="0" smtClean="0"/>
              <a:t>Third level</a:t>
            </a:r>
          </a:p>
          <a:p>
            <a:pPr lvl="3"/>
            <a:r>
              <a:rPr lang="en-CA" noProof="0" smtClean="0"/>
              <a:t>Fourth level</a:t>
            </a:r>
          </a:p>
          <a:p>
            <a:pPr lvl="4"/>
            <a:r>
              <a:rPr lang="en-CA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24D636AD-3FA1-4DAC-9673-DF150F7F97E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72" charset="-128"/>
        <a:cs typeface="ＭＳ Ｐゴシック" pitchFamily="-72" charset="-128"/>
      </a:defRPr>
    </a:lvl1pPr>
    <a:lvl2pPr marL="4572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72" charset="-128"/>
        <a:cs typeface="+mn-cs"/>
      </a:defRPr>
    </a:lvl2pPr>
    <a:lvl3pPr marL="9144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72" charset="-128"/>
        <a:cs typeface="+mn-cs"/>
      </a:defRPr>
    </a:lvl3pPr>
    <a:lvl4pPr marL="13716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72" charset="-128"/>
        <a:cs typeface="+mn-cs"/>
      </a:defRPr>
    </a:lvl4pPr>
    <a:lvl5pPr marL="18288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72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Espace réservé de l'image des diapositives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4" name="Espace réservé des commentair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fr-FR" smtClean="0"/>
              <a:t>1) A DNA-binding protein is cross-linked to its in vivo genomic DNA targets and the chromatin is isolated</a:t>
            </a:r>
          </a:p>
          <a:p>
            <a:pPr>
              <a:spcBef>
                <a:spcPct val="0"/>
              </a:spcBef>
            </a:pPr>
            <a:endParaRPr lang="fr-FR" smtClean="0"/>
          </a:p>
          <a:p>
            <a:pPr>
              <a:spcBef>
                <a:spcPct val="0"/>
              </a:spcBef>
            </a:pPr>
            <a:r>
              <a:rPr lang="fr-FR" smtClean="0"/>
              <a:t>2) The DNA with the bound proteins is extracted from the cells and is sheared by sonication into fragment lenght 500-1000 pbs</a:t>
            </a:r>
          </a:p>
          <a:p>
            <a:pPr>
              <a:spcBef>
                <a:spcPct val="0"/>
              </a:spcBef>
            </a:pPr>
            <a:endParaRPr lang="fr-FR" smtClean="0"/>
          </a:p>
          <a:p>
            <a:pPr>
              <a:spcBef>
                <a:spcPct val="0"/>
              </a:spcBef>
            </a:pPr>
            <a:r>
              <a:rPr lang="fr-FR" smtClean="0"/>
              <a:t>3) DNA fragments that are cross-linked to the protein of interest are enriched by immunoprecipitation with an antibody that specifically binds that protein</a:t>
            </a:r>
          </a:p>
          <a:p>
            <a:pPr>
              <a:spcBef>
                <a:spcPct val="0"/>
              </a:spcBef>
            </a:pPr>
            <a:endParaRPr lang="fr-FR" smtClean="0"/>
          </a:p>
          <a:p>
            <a:pPr>
              <a:spcBef>
                <a:spcPct val="0"/>
              </a:spcBef>
            </a:pPr>
            <a:r>
              <a:rPr lang="fr-FR" smtClean="0"/>
              <a:t>4) The DNA is sperated from the protein</a:t>
            </a:r>
          </a:p>
          <a:p>
            <a:pPr>
              <a:spcBef>
                <a:spcPct val="0"/>
              </a:spcBef>
            </a:pPr>
            <a:endParaRPr lang="fr-FR" smtClean="0"/>
          </a:p>
          <a:p>
            <a:pPr>
              <a:spcBef>
                <a:spcPct val="0"/>
              </a:spcBef>
            </a:pPr>
            <a:r>
              <a:rPr lang="fr-FR" smtClean="0"/>
              <a:t>5) The resulting suspension of IP-enriched DNA is size selected on a gel and only smaller fragments are retained</a:t>
            </a:r>
          </a:p>
          <a:p>
            <a:pPr>
              <a:spcBef>
                <a:spcPct val="0"/>
              </a:spcBef>
            </a:pPr>
            <a:endParaRPr lang="fr-FR" smtClean="0"/>
          </a:p>
          <a:p>
            <a:pPr>
              <a:spcBef>
                <a:spcPct val="0"/>
              </a:spcBef>
            </a:pPr>
            <a:r>
              <a:rPr lang="fr-FR" smtClean="0"/>
              <a:t>6) The IP-enriched DNA is sequenced to generate millions of short reads</a:t>
            </a:r>
          </a:p>
        </p:txBody>
      </p:sp>
      <p:sp>
        <p:nvSpPr>
          <p:cNvPr id="18435" name="Espace réservé du numéro de diapositive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AC85C8F4-2A68-4B13-9C24-AB1B5F842D34}" type="slidenum">
              <a:rPr lang="fr-FR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4</a:t>
            </a:fld>
            <a:endParaRPr lang="fr-FR">
              <a:ea typeface="ＭＳ Ｐゴシック" pitchFamily="-72" charset="-128"/>
              <a:cs typeface="ＭＳ Ｐゴシック" pitchFamily="-72" charset="-128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9698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228600" indent="-228600">
              <a:spcBef>
                <a:spcPct val="0"/>
              </a:spcBef>
              <a:buFontTx/>
              <a:buAutoNum type="arabicPeriod"/>
            </a:pPr>
            <a:r>
              <a:rPr lang="en-US" smtClean="0"/>
              <a:t>We illustrate PICS model using observed data in an example region from real data</a:t>
            </a:r>
          </a:p>
          <a:p>
            <a:pPr marL="228600" indent="-228600">
              <a:spcBef>
                <a:spcPct val="0"/>
              </a:spcBef>
              <a:buFontTx/>
              <a:buAutoNum type="arabicPeriod"/>
            </a:pPr>
            <a:r>
              <a:rPr lang="en-US" smtClean="0"/>
              <a:t>Allgned reads</a:t>
            </a:r>
          </a:p>
          <a:p>
            <a:pPr marL="228600" indent="-228600">
              <a:spcBef>
                <a:spcPct val="0"/>
              </a:spcBef>
              <a:buFontTx/>
              <a:buAutoNum type="arabicPeriod"/>
            </a:pPr>
            <a:r>
              <a:rPr lang="en-US" smtClean="0"/>
              <a:t>We denote Binding location as mu</a:t>
            </a:r>
          </a:p>
          <a:p>
            <a:pPr marL="228600" indent="-228600">
              <a:spcBef>
                <a:spcPct val="0"/>
              </a:spcBef>
              <a:buFontTx/>
              <a:buAutoNum type="arabicPeriod"/>
            </a:pPr>
            <a:r>
              <a:rPr lang="en-US" smtClean="0"/>
              <a:t>We denote DNA fragment length as delta</a:t>
            </a:r>
          </a:p>
          <a:p>
            <a:pPr marL="228600" indent="-228600">
              <a:spcBef>
                <a:spcPct val="0"/>
              </a:spcBef>
              <a:buFontTx/>
              <a:buAutoNum type="arabicPeriod"/>
            </a:pPr>
            <a:r>
              <a:rPr lang="en-US" smtClean="0"/>
              <a:t>Model forward/reverse  reads density by t distribution</a:t>
            </a:r>
          </a:p>
          <a:p>
            <a:pPr marL="228600" indent="-228600">
              <a:spcBef>
                <a:spcPct val="0"/>
              </a:spcBef>
              <a:buFontTx/>
              <a:buAutoNum type="arabicPeriod"/>
            </a:pPr>
            <a:r>
              <a:rPr lang="en-US" smtClean="0"/>
              <a:t>Unmappable regions</a:t>
            </a:r>
          </a:p>
          <a:p>
            <a:pPr marL="228600" indent="-228600">
              <a:spcBef>
                <a:spcPct val="0"/>
              </a:spcBef>
              <a:buFontTx/>
              <a:buAutoNum type="arabicPeriod"/>
            </a:pPr>
            <a:r>
              <a:rPr lang="en-US" smtClean="0"/>
              <a:t>Kernel density give two Reverse (green) peaks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174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smtClean="0"/>
              <a:t>We extend the model to multiple binding sites by using mixture models for forward/reverse peaks</a:t>
            </a:r>
          </a:p>
          <a:p>
            <a:pPr>
              <a:spcBef>
                <a:spcPct val="0"/>
              </a:spcBef>
            </a:pPr>
            <a:r>
              <a:rPr lang="en-US" smtClean="0"/>
              <a:t>The number of mixture components is selected using BIC</a:t>
            </a:r>
          </a:p>
          <a:p>
            <a:pPr>
              <a:spcBef>
                <a:spcPct val="0"/>
              </a:spcBef>
            </a:pPr>
            <a:r>
              <a:rPr lang="en-US" smtClean="0"/>
              <a:t>Delta enable us to pair F peaks with R peaks within reasonable distance on their right</a:t>
            </a:r>
          </a:p>
          <a:p>
            <a:pPr>
              <a:spcBef>
                <a:spcPct val="0"/>
              </a:spcBef>
            </a:pPr>
            <a:r>
              <a:rPr lang="en-US" smtClean="0"/>
              <a:t>Shared mixture weights allow us pair peaks with similar amount of reads, since DNA fragments have same prob to contribute F/R reads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5842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smtClean="0"/>
              <a:t>Let’s discuss why there are missing reads and how to deal with that.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7347" name="Notes Placeholder 2"/>
          <p:cNvSpPr>
            <a:spLocks noGrp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smtClean="0"/>
              <a:t>The structure of nucleosome is shown as in the picture.</a:t>
            </a:r>
          </a:p>
          <a:p>
            <a:pPr>
              <a:spcBef>
                <a:spcPct val="0"/>
              </a:spcBef>
            </a:pPr>
            <a:r>
              <a:rPr lang="en-US" smtClean="0"/>
              <a:t>Its core is made from 8 proteins, 146 bp of DNA wrap around the core</a:t>
            </a:r>
          </a:p>
          <a:p>
            <a:pPr>
              <a:spcBef>
                <a:spcPct val="0"/>
              </a:spcBef>
            </a:pPr>
            <a:r>
              <a:rPr lang="en-US" smtClean="0"/>
              <a:t>Cores are linked by 10-80 bp linker DNA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5" name="Notes Placeholder 2"/>
          <p:cNvSpPr>
            <a:spLocks noGrp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smtClean="0"/>
              <a:t>nucleosomes positions are important for DNA transcription and replication, and nucleosome interact with gene regulatory preteins, so inference of their locations is important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2467" name="Notes Placeholder 2"/>
          <p:cNvSpPr>
            <a:spLocks noGrp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smtClean="0"/>
              <a:t>Not only clean MNase data, but also more challenging sonication data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CA" smtClean="0"/>
              <a:t>Cliquez et modifiez le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CA" smtClean="0"/>
              <a:t>Cliquez pour modifier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3FE6243-65C4-4F3B-8EBF-08BA8F15263B}" type="datetimeFigureOut">
              <a:rPr lang="fr-FR"/>
              <a:pPr>
                <a:defRPr/>
              </a:pPr>
              <a:t>7/8/13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B6CDCB-C62B-4AE8-B6BB-2B6273827BF1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CA" smtClean="0"/>
              <a:t>Cliquez pour modifier les styles du texte du masque</a:t>
            </a:r>
          </a:p>
          <a:p>
            <a:pPr lvl="1"/>
            <a:r>
              <a:rPr lang="fr-CA" smtClean="0"/>
              <a:t>Deuxième niveau</a:t>
            </a:r>
          </a:p>
          <a:p>
            <a:pPr lvl="2"/>
            <a:r>
              <a:rPr lang="fr-CA" smtClean="0"/>
              <a:t>Troisième niveau</a:t>
            </a:r>
          </a:p>
          <a:p>
            <a:pPr lvl="3"/>
            <a:r>
              <a:rPr lang="fr-CA" smtClean="0"/>
              <a:t>Quatrième niveau</a:t>
            </a:r>
          </a:p>
          <a:p>
            <a:pPr lvl="4"/>
            <a:r>
              <a:rPr lang="fr-CA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9BAA23D-3EE6-4E30-A72F-3A5DF1D7F27C}" type="datetimeFigureOut">
              <a:rPr lang="fr-FR"/>
              <a:pPr>
                <a:defRPr/>
              </a:pPr>
              <a:t>7/8/13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CDB72EE-3EB8-4C66-8F12-8F04D87224D9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CA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CA" smtClean="0"/>
              <a:t>Cliquez pour modifier les styles du texte du masque</a:t>
            </a:r>
          </a:p>
          <a:p>
            <a:pPr lvl="1"/>
            <a:r>
              <a:rPr lang="fr-CA" smtClean="0"/>
              <a:t>Deuxième niveau</a:t>
            </a:r>
          </a:p>
          <a:p>
            <a:pPr lvl="2"/>
            <a:r>
              <a:rPr lang="fr-CA" smtClean="0"/>
              <a:t>Troisième niveau</a:t>
            </a:r>
          </a:p>
          <a:p>
            <a:pPr lvl="3"/>
            <a:r>
              <a:rPr lang="fr-CA" smtClean="0"/>
              <a:t>Quatrième niveau</a:t>
            </a:r>
          </a:p>
          <a:p>
            <a:pPr lvl="4"/>
            <a:r>
              <a:rPr lang="fr-CA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EC95E18-180C-4C4C-8ECE-1F85BD84F291}" type="datetimeFigureOut">
              <a:rPr lang="fr-FR"/>
              <a:pPr>
                <a:defRPr/>
              </a:pPr>
              <a:t>7/8/13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3BE0CA1-E62B-4119-8D17-4DE8D99D46F1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CA" smtClean="0"/>
              <a:t>Cliquez pour modifier les styles du texte du masque</a:t>
            </a:r>
          </a:p>
          <a:p>
            <a:pPr lvl="1"/>
            <a:r>
              <a:rPr lang="fr-CA" smtClean="0"/>
              <a:t>Deuxième niveau</a:t>
            </a:r>
          </a:p>
          <a:p>
            <a:pPr lvl="2"/>
            <a:r>
              <a:rPr lang="fr-CA" smtClean="0"/>
              <a:t>Troisième niveau</a:t>
            </a:r>
          </a:p>
          <a:p>
            <a:pPr lvl="3"/>
            <a:r>
              <a:rPr lang="fr-CA" smtClean="0"/>
              <a:t>Quatrième niveau</a:t>
            </a:r>
          </a:p>
          <a:p>
            <a:pPr lvl="4"/>
            <a:r>
              <a:rPr lang="fr-CA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8B51AB3-2A2A-41F0-89F1-994839790842}" type="datetimeFigureOut">
              <a:rPr lang="fr-FR"/>
              <a:pPr>
                <a:defRPr/>
              </a:pPr>
              <a:t>7/8/13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1CCB625-4EDF-4807-AE5C-412774389EBB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CA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CA" smtClean="0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0AC8654-D97B-4DCA-83A4-C1EAB3882642}" type="datetimeFigureOut">
              <a:rPr lang="fr-FR"/>
              <a:pPr>
                <a:defRPr/>
              </a:pPr>
              <a:t>7/8/13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BF9F314-CD42-4821-B720-99E0D4DF0A59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CA" smtClean="0"/>
              <a:t>Cliquez pour modifier les styles du texte du masque</a:t>
            </a:r>
          </a:p>
          <a:p>
            <a:pPr lvl="1"/>
            <a:r>
              <a:rPr lang="fr-CA" smtClean="0"/>
              <a:t>Deuxième niveau</a:t>
            </a:r>
          </a:p>
          <a:p>
            <a:pPr lvl="2"/>
            <a:r>
              <a:rPr lang="fr-CA" smtClean="0"/>
              <a:t>Troisième niveau</a:t>
            </a:r>
          </a:p>
          <a:p>
            <a:pPr lvl="3"/>
            <a:r>
              <a:rPr lang="fr-CA" smtClean="0"/>
              <a:t>Quatrième niveau</a:t>
            </a:r>
          </a:p>
          <a:p>
            <a:pPr lvl="4"/>
            <a:r>
              <a:rPr lang="fr-CA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CA" smtClean="0"/>
              <a:t>Cliquez pour modifier les styles du texte du masque</a:t>
            </a:r>
          </a:p>
          <a:p>
            <a:pPr lvl="1"/>
            <a:r>
              <a:rPr lang="fr-CA" smtClean="0"/>
              <a:t>Deuxième niveau</a:t>
            </a:r>
          </a:p>
          <a:p>
            <a:pPr lvl="2"/>
            <a:r>
              <a:rPr lang="fr-CA" smtClean="0"/>
              <a:t>Troisième niveau</a:t>
            </a:r>
          </a:p>
          <a:p>
            <a:pPr lvl="3"/>
            <a:r>
              <a:rPr lang="fr-CA" smtClean="0"/>
              <a:t>Quatrième niveau</a:t>
            </a:r>
          </a:p>
          <a:p>
            <a:pPr lvl="4"/>
            <a:r>
              <a:rPr lang="fr-CA" smtClean="0"/>
              <a:t>Cinquième niveau</a:t>
            </a:r>
            <a:endParaRPr lang="fr-FR"/>
          </a:p>
        </p:txBody>
      </p:sp>
      <p:sp>
        <p:nvSpPr>
          <p:cNvPr id="5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FB86740-BEAC-4336-BB37-5F2F3C446C70}" type="datetimeFigureOut">
              <a:rPr lang="fr-FR"/>
              <a:pPr>
                <a:defRPr/>
              </a:pPr>
              <a:t>7/8/13</a:t>
            </a:fld>
            <a:endParaRPr lang="fr-FR"/>
          </a:p>
        </p:txBody>
      </p:sp>
      <p:sp>
        <p:nvSpPr>
          <p:cNvPr id="6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732529B-B84A-42F7-BF28-ABA5F315A513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CA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CA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CA" smtClean="0"/>
              <a:t>Cliquez pour modifier les styles du texte du masque</a:t>
            </a:r>
          </a:p>
          <a:p>
            <a:pPr lvl="1"/>
            <a:r>
              <a:rPr lang="fr-CA" smtClean="0"/>
              <a:t>Deuxième niveau</a:t>
            </a:r>
          </a:p>
          <a:p>
            <a:pPr lvl="2"/>
            <a:r>
              <a:rPr lang="fr-CA" smtClean="0"/>
              <a:t>Troisième niveau</a:t>
            </a:r>
          </a:p>
          <a:p>
            <a:pPr lvl="3"/>
            <a:r>
              <a:rPr lang="fr-CA" smtClean="0"/>
              <a:t>Quatrième niveau</a:t>
            </a:r>
          </a:p>
          <a:p>
            <a:pPr lvl="4"/>
            <a:r>
              <a:rPr lang="fr-CA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CA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CA" smtClean="0"/>
              <a:t>Cliquez pour modifier les styles du texte du masque</a:t>
            </a:r>
          </a:p>
          <a:p>
            <a:pPr lvl="1"/>
            <a:r>
              <a:rPr lang="fr-CA" smtClean="0"/>
              <a:t>Deuxième niveau</a:t>
            </a:r>
          </a:p>
          <a:p>
            <a:pPr lvl="2"/>
            <a:r>
              <a:rPr lang="fr-CA" smtClean="0"/>
              <a:t>Troisième niveau</a:t>
            </a:r>
          </a:p>
          <a:p>
            <a:pPr lvl="3"/>
            <a:r>
              <a:rPr lang="fr-CA" smtClean="0"/>
              <a:t>Quatrième niveau</a:t>
            </a:r>
          </a:p>
          <a:p>
            <a:pPr lvl="4"/>
            <a:r>
              <a:rPr lang="fr-CA" smtClean="0"/>
              <a:t>Cinquième niveau</a:t>
            </a:r>
            <a:endParaRPr lang="fr-FR"/>
          </a:p>
        </p:txBody>
      </p:sp>
      <p:sp>
        <p:nvSpPr>
          <p:cNvPr id="7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B9AF538-E7AC-4F98-AC11-586E92920B0E}" type="datetimeFigureOut">
              <a:rPr lang="fr-FR"/>
              <a:pPr>
                <a:defRPr/>
              </a:pPr>
              <a:t>7/8/13</a:t>
            </a:fld>
            <a:endParaRPr lang="fr-FR"/>
          </a:p>
        </p:txBody>
      </p:sp>
      <p:sp>
        <p:nvSpPr>
          <p:cNvPr id="8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9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78FE7E8-A042-4B78-BFF3-3D08A91A21DB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smtClean="0"/>
              <a:t>Cliquez et modifiez le titre</a:t>
            </a:r>
            <a:endParaRPr lang="fr-FR"/>
          </a:p>
        </p:txBody>
      </p:sp>
      <p:sp>
        <p:nvSpPr>
          <p:cNvPr id="3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7A41EFC-6A30-46E7-AED9-1672819432EB}" type="datetimeFigureOut">
              <a:rPr lang="fr-FR"/>
              <a:pPr>
                <a:defRPr/>
              </a:pPr>
              <a:t>7/8/13</a:t>
            </a:fld>
            <a:endParaRPr lang="fr-FR"/>
          </a:p>
        </p:txBody>
      </p:sp>
      <p:sp>
        <p:nvSpPr>
          <p:cNvPr id="4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0BDDA0D-5672-4D91-B800-21E0EDCF52D3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C93FD54-AAE4-4B49-A871-7D33E450CBD8}" type="datetimeFigureOut">
              <a:rPr lang="fr-FR"/>
              <a:pPr>
                <a:defRPr/>
              </a:pPr>
              <a:t>7/8/13</a:t>
            </a:fld>
            <a:endParaRPr lang="fr-FR"/>
          </a:p>
        </p:txBody>
      </p:sp>
      <p:sp>
        <p:nvSpPr>
          <p:cNvPr id="3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4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6731B62-95AE-4363-881C-4D6AF4E0B33B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CA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CA" smtClean="0"/>
              <a:t>Cliquez pour modifier les styles du texte du masque</a:t>
            </a:r>
          </a:p>
          <a:p>
            <a:pPr lvl="1"/>
            <a:r>
              <a:rPr lang="fr-CA" smtClean="0"/>
              <a:t>Deuxième niveau</a:t>
            </a:r>
          </a:p>
          <a:p>
            <a:pPr lvl="2"/>
            <a:r>
              <a:rPr lang="fr-CA" smtClean="0"/>
              <a:t>Troisième niveau</a:t>
            </a:r>
          </a:p>
          <a:p>
            <a:pPr lvl="3"/>
            <a:r>
              <a:rPr lang="fr-CA" smtClean="0"/>
              <a:t>Quatrième niveau</a:t>
            </a:r>
          </a:p>
          <a:p>
            <a:pPr lvl="4"/>
            <a:r>
              <a:rPr lang="fr-CA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CA" smtClean="0"/>
              <a:t>Cliquez pour modifier les styles du texte du masque</a:t>
            </a:r>
          </a:p>
        </p:txBody>
      </p:sp>
      <p:sp>
        <p:nvSpPr>
          <p:cNvPr id="5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51D5E2-5901-4B62-91E8-0EE8AED7856E}" type="datetimeFigureOut">
              <a:rPr lang="fr-FR"/>
              <a:pPr>
                <a:defRPr/>
              </a:pPr>
              <a:t>7/8/13</a:t>
            </a:fld>
            <a:endParaRPr lang="fr-FR"/>
          </a:p>
        </p:txBody>
      </p:sp>
      <p:sp>
        <p:nvSpPr>
          <p:cNvPr id="6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762561E-4448-42E0-AC77-6B354054E6C0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CA" smtClean="0"/>
              <a:t>Cliquez et modifiez le titre</a:t>
            </a:r>
            <a:endParaRPr lang="fr-FR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fr-FR" noProof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CA" smtClean="0"/>
              <a:t>Cliquez pour modifier les styles du texte du masque</a:t>
            </a:r>
          </a:p>
        </p:txBody>
      </p:sp>
      <p:sp>
        <p:nvSpPr>
          <p:cNvPr id="5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64D79B-DFEA-4796-AFD7-471CF22882FE}" type="datetimeFigureOut">
              <a:rPr lang="fr-FR"/>
              <a:pPr>
                <a:defRPr/>
              </a:pPr>
              <a:t>7/8/13</a:t>
            </a:fld>
            <a:endParaRPr lang="fr-FR"/>
          </a:p>
        </p:txBody>
      </p:sp>
      <p:sp>
        <p:nvSpPr>
          <p:cNvPr id="6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DFF3042-514D-480B-A712-D70677B48226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Espace réservé du titre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CA"/>
              <a:t>Click to edit Master title style</a:t>
            </a:r>
            <a:endParaRPr lang="fr-FR"/>
          </a:p>
        </p:txBody>
      </p:sp>
      <p:sp>
        <p:nvSpPr>
          <p:cNvPr id="1027" name="Espace réservé du texte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CA"/>
              <a:t>Click to edit Master text styles</a:t>
            </a:r>
          </a:p>
          <a:p>
            <a:pPr lvl="1"/>
            <a:r>
              <a:rPr lang="fr-CA"/>
              <a:t>Second level</a:t>
            </a:r>
          </a:p>
          <a:p>
            <a:pPr lvl="2"/>
            <a:r>
              <a:rPr lang="fr-CA"/>
              <a:t>Third level</a:t>
            </a:r>
          </a:p>
          <a:p>
            <a:pPr lvl="3"/>
            <a:r>
              <a:rPr lang="fr-CA"/>
              <a:t>Fourth level</a:t>
            </a:r>
          </a:p>
          <a:p>
            <a:pPr lvl="4"/>
            <a:r>
              <a:rPr lang="fr-CA"/>
              <a:t>Fifth level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B09D0CED-B074-4935-8EAC-89EDB2245E64}" type="datetimeFigureOut">
              <a:rPr lang="fr-FR"/>
              <a:pPr>
                <a:defRPr/>
              </a:pPr>
              <a:t>7/8/13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2F59C3F5-DBBD-47F9-B3A9-BEF22DDE6B23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58" r:id="rId2"/>
    <p:sldLayoutId id="2147483657" r:id="rId3"/>
    <p:sldLayoutId id="2147483656" r:id="rId4"/>
    <p:sldLayoutId id="2147483655" r:id="rId5"/>
    <p:sldLayoutId id="2147483654" r:id="rId6"/>
    <p:sldLayoutId id="2147483653" r:id="rId7"/>
    <p:sldLayoutId id="2147483652" r:id="rId8"/>
    <p:sldLayoutId id="2147483651" r:id="rId9"/>
    <p:sldLayoutId id="2147483650" r:id="rId10"/>
    <p:sldLayoutId id="2147483649" r:id="rId11"/>
  </p:sldLayoutIdLst>
  <p:txStyles>
    <p:titleStyle>
      <a:lvl1pPr algn="ctr" defTabSz="457200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pitchFamily="-72" charset="-128"/>
          <a:cs typeface="ＭＳ Ｐゴシック" pitchFamily="-72" charset="-128"/>
        </a:defRPr>
      </a:lvl1pPr>
      <a:lvl2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72" charset="0"/>
          <a:ea typeface="ＭＳ Ｐゴシック" pitchFamily="-72" charset="-128"/>
          <a:cs typeface="ＭＳ Ｐゴシック" pitchFamily="-72" charset="-128"/>
        </a:defRPr>
      </a:lvl2pPr>
      <a:lvl3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72" charset="0"/>
          <a:ea typeface="ＭＳ Ｐゴシック" pitchFamily="-72" charset="-128"/>
          <a:cs typeface="ＭＳ Ｐゴシック" pitchFamily="-72" charset="-128"/>
        </a:defRPr>
      </a:lvl3pPr>
      <a:lvl4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72" charset="0"/>
          <a:ea typeface="ＭＳ Ｐゴシック" pitchFamily="-72" charset="-128"/>
          <a:cs typeface="ＭＳ Ｐゴシック" pitchFamily="-72" charset="-128"/>
        </a:defRPr>
      </a:lvl4pPr>
      <a:lvl5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72" charset="0"/>
          <a:ea typeface="ＭＳ Ｐゴシック" pitchFamily="-72" charset="-128"/>
          <a:cs typeface="ＭＳ Ｐゴシック" pitchFamily="-72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72" charset="0"/>
          <a:ea typeface="ＭＳ Ｐゴシック" pitchFamily="-72" charset="-128"/>
          <a:cs typeface="ＭＳ Ｐゴシック" pitchFamily="-72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72" charset="0"/>
          <a:ea typeface="ＭＳ Ｐゴシック" pitchFamily="-72" charset="-128"/>
          <a:cs typeface="ＭＳ Ｐゴシック" pitchFamily="-72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72" charset="0"/>
          <a:ea typeface="ＭＳ Ｐゴシック" pitchFamily="-72" charset="-128"/>
          <a:cs typeface="ＭＳ Ｐゴシック" pitchFamily="-72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72" charset="0"/>
          <a:ea typeface="ＭＳ Ｐゴシック" pitchFamily="-72" charset="-128"/>
          <a:cs typeface="ＭＳ Ｐゴシック" pitchFamily="-72" charset="-128"/>
        </a:defRPr>
      </a:lvl9pPr>
    </p:titleStyle>
    <p:bodyStyle>
      <a:lvl1pPr marL="342900" indent="-342900" algn="l" defTabSz="457200" rtl="0" fontAlgn="base">
        <a:spcBef>
          <a:spcPct val="20000"/>
        </a:spcBef>
        <a:spcAft>
          <a:spcPct val="0"/>
        </a:spcAft>
        <a:buFont typeface="Arial" pitchFamily="-72" charset="0"/>
        <a:buChar char="•"/>
        <a:defRPr sz="3200" kern="1200">
          <a:solidFill>
            <a:schemeClr val="tx1"/>
          </a:solidFill>
          <a:latin typeface="+mn-lt"/>
          <a:ea typeface="ＭＳ Ｐゴシック" pitchFamily="-72" charset="-128"/>
          <a:cs typeface="ＭＳ Ｐゴシック" pitchFamily="-72" charset="-128"/>
        </a:defRPr>
      </a:lvl1pPr>
      <a:lvl2pPr marL="742950" indent="-285750" algn="l" defTabSz="457200" rtl="0" fontAlgn="base">
        <a:spcBef>
          <a:spcPct val="20000"/>
        </a:spcBef>
        <a:spcAft>
          <a:spcPct val="0"/>
        </a:spcAft>
        <a:buFont typeface="Arial" pitchFamily="-72" charset="0"/>
        <a:buChar char="–"/>
        <a:defRPr sz="2800" kern="1200">
          <a:solidFill>
            <a:schemeClr val="tx1"/>
          </a:solidFill>
          <a:latin typeface="+mn-lt"/>
          <a:ea typeface="ＭＳ Ｐゴシック" pitchFamily="-72" charset="-128"/>
          <a:cs typeface="+mn-cs"/>
        </a:defRPr>
      </a:lvl2pPr>
      <a:lvl3pPr marL="1143000" indent="-228600" algn="l" defTabSz="457200" rtl="0" fontAlgn="base">
        <a:spcBef>
          <a:spcPct val="20000"/>
        </a:spcBef>
        <a:spcAft>
          <a:spcPct val="0"/>
        </a:spcAft>
        <a:buFont typeface="Arial" pitchFamily="-72" charset="0"/>
        <a:buChar char="•"/>
        <a:defRPr sz="2400" kern="1200">
          <a:solidFill>
            <a:schemeClr val="tx1"/>
          </a:solidFill>
          <a:latin typeface="+mn-lt"/>
          <a:ea typeface="ＭＳ Ｐゴシック" pitchFamily="-72" charset="-128"/>
          <a:cs typeface="+mn-cs"/>
        </a:defRPr>
      </a:lvl3pPr>
      <a:lvl4pPr marL="1600200" indent="-228600" algn="l" defTabSz="457200" rtl="0" fontAlgn="base">
        <a:spcBef>
          <a:spcPct val="20000"/>
        </a:spcBef>
        <a:spcAft>
          <a:spcPct val="0"/>
        </a:spcAft>
        <a:buFont typeface="Arial" pitchFamily="-72" charset="0"/>
        <a:buChar char="–"/>
        <a:defRPr sz="2000" kern="1200">
          <a:solidFill>
            <a:schemeClr val="tx1"/>
          </a:solidFill>
          <a:latin typeface="+mn-lt"/>
          <a:ea typeface="ＭＳ Ｐゴシック" pitchFamily="-72" charset="-128"/>
          <a:cs typeface="+mn-cs"/>
        </a:defRPr>
      </a:lvl4pPr>
      <a:lvl5pPr marL="2057400" indent="-228600" algn="l" defTabSz="457200" rtl="0" fontAlgn="base">
        <a:spcBef>
          <a:spcPct val="20000"/>
        </a:spcBef>
        <a:spcAft>
          <a:spcPct val="0"/>
        </a:spcAft>
        <a:buFont typeface="Arial" pitchFamily="-72" charset="0"/>
        <a:buChar char="»"/>
        <a:defRPr sz="2000" kern="1200">
          <a:solidFill>
            <a:schemeClr val="tx1"/>
          </a:solidFill>
          <a:latin typeface="+mn-lt"/>
          <a:ea typeface="ＭＳ Ｐゴシック" pitchFamily="-72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7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4" Type="http://schemas.openxmlformats.org/officeDocument/2006/relationships/image" Target="../media/image28.jpe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em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itre 1"/>
          <p:cNvSpPr>
            <a:spLocks noGrp="1"/>
          </p:cNvSpPr>
          <p:nvPr>
            <p:ph type="ctrTitle"/>
          </p:nvPr>
        </p:nvSpPr>
        <p:spPr>
          <a:xfrm>
            <a:off x="685800" y="1420813"/>
            <a:ext cx="7772400" cy="2828925"/>
          </a:xfrm>
        </p:spPr>
        <p:txBody>
          <a:bodyPr/>
          <a:lstStyle/>
          <a:p>
            <a:r>
              <a:rPr lang="fr-FR" smtClean="0"/>
              <a:t>High-throughput chromatin</a:t>
            </a:r>
            <a:br>
              <a:rPr lang="fr-FR" smtClean="0"/>
            </a:br>
            <a:r>
              <a:rPr lang="fr-FR" smtClean="0"/>
              <a:t/>
            </a:r>
            <a:br>
              <a:rPr lang="fr-FR" smtClean="0"/>
            </a:br>
            <a:r>
              <a:rPr lang="fr-FR" smtClean="0"/>
              <a:t>immunoprecipitation assays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4683125"/>
            <a:ext cx="6400800" cy="1593850"/>
          </a:xfrm>
        </p:spPr>
        <p:txBody>
          <a:bodyPr rtlCol="0">
            <a:normAutofit fontScale="62500" lnSpcReduction="20000"/>
          </a:bodyPr>
          <a:lstStyle/>
          <a:p>
            <a:pPr fontAlgn="auto">
              <a:spcAft>
                <a:spcPts val="0"/>
              </a:spcAft>
              <a:buFont typeface="Arial"/>
              <a:buNone/>
              <a:defRPr/>
            </a:pPr>
            <a:r>
              <a:rPr lang="fr-FR" dirty="0" err="1" smtClean="0">
                <a:ea typeface="+mn-ea"/>
                <a:cs typeface="+mn-cs"/>
              </a:rPr>
              <a:t>BioConductor</a:t>
            </a:r>
            <a:r>
              <a:rPr lang="fr-FR" dirty="0" smtClean="0">
                <a:ea typeface="+mn-ea"/>
                <a:cs typeface="+mn-cs"/>
              </a:rPr>
              <a:t> 2013</a:t>
            </a:r>
          </a:p>
          <a:p>
            <a:pPr fontAlgn="auto">
              <a:spcAft>
                <a:spcPts val="0"/>
              </a:spcAft>
              <a:buFont typeface="Arial"/>
              <a:buNone/>
              <a:defRPr/>
            </a:pPr>
            <a:r>
              <a:rPr lang="fr-FR" dirty="0" err="1" smtClean="0">
                <a:ea typeface="+mn-ea"/>
                <a:cs typeface="+mn-cs"/>
              </a:rPr>
              <a:t>Sangsoon</a:t>
            </a:r>
            <a:r>
              <a:rPr lang="fr-FR" dirty="0" smtClean="0">
                <a:ea typeface="+mn-ea"/>
                <a:cs typeface="+mn-cs"/>
              </a:rPr>
              <a:t> </a:t>
            </a:r>
            <a:r>
              <a:rPr lang="fr-FR" dirty="0" err="1" smtClean="0">
                <a:ea typeface="+mn-ea"/>
                <a:cs typeface="+mn-cs"/>
              </a:rPr>
              <a:t>Woo</a:t>
            </a:r>
            <a:r>
              <a:rPr lang="fr-FR" dirty="0" smtClean="0">
                <a:ea typeface="+mn-ea"/>
                <a:cs typeface="+mn-cs"/>
              </a:rPr>
              <a:t>, Arnaud Droit, </a:t>
            </a:r>
            <a:r>
              <a:rPr lang="fr-FR" dirty="0" err="1" smtClean="0">
                <a:ea typeface="+mn-ea"/>
                <a:cs typeface="+mn-cs"/>
              </a:rPr>
              <a:t>Xuekui</a:t>
            </a:r>
            <a:r>
              <a:rPr lang="fr-FR" dirty="0" smtClean="0">
                <a:ea typeface="+mn-ea"/>
                <a:cs typeface="+mn-cs"/>
              </a:rPr>
              <a:t> Zhang,</a:t>
            </a:r>
          </a:p>
          <a:p>
            <a:pPr fontAlgn="auto">
              <a:spcAft>
                <a:spcPts val="0"/>
              </a:spcAft>
              <a:buFont typeface="Arial"/>
              <a:buNone/>
              <a:defRPr/>
            </a:pPr>
            <a:endParaRPr lang="fr-FR" dirty="0">
              <a:ea typeface="+mn-ea"/>
              <a:cs typeface="+mn-cs"/>
            </a:endParaRPr>
          </a:p>
          <a:p>
            <a:pPr fontAlgn="auto">
              <a:spcAft>
                <a:spcPts val="0"/>
              </a:spcAft>
              <a:buFont typeface="Arial"/>
              <a:buNone/>
              <a:defRPr/>
            </a:pPr>
            <a:r>
              <a:rPr lang="fr-FR" dirty="0" smtClean="0">
                <a:ea typeface="+mn-ea"/>
                <a:cs typeface="+mn-cs"/>
              </a:rPr>
              <a:t>Fred Hutchinson Cancer </a:t>
            </a:r>
            <a:r>
              <a:rPr lang="fr-FR" dirty="0" err="1" smtClean="0">
                <a:ea typeface="+mn-ea"/>
                <a:cs typeface="+mn-cs"/>
              </a:rPr>
              <a:t>Reserach</a:t>
            </a:r>
            <a:r>
              <a:rPr lang="fr-FR" dirty="0" smtClean="0">
                <a:ea typeface="+mn-ea"/>
                <a:cs typeface="+mn-cs"/>
              </a:rPr>
              <a:t> Center,</a:t>
            </a:r>
          </a:p>
          <a:p>
            <a:pPr fontAlgn="auto">
              <a:spcAft>
                <a:spcPts val="0"/>
              </a:spcAft>
              <a:buFont typeface="Arial"/>
              <a:buNone/>
              <a:defRPr/>
            </a:pPr>
            <a:r>
              <a:rPr lang="fr-FR" dirty="0" smtClean="0">
                <a:ea typeface="+mn-ea"/>
                <a:cs typeface="+mn-cs"/>
              </a:rPr>
              <a:t>Seattle</a:t>
            </a:r>
            <a:endParaRPr lang="fr-FR" dirty="0"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470025"/>
            <a:ext cx="8229600" cy="4525963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fr-FR" sz="3000">
                <a:latin typeface="Times New Roman" pitchFamily="-72" charset="0"/>
                <a:ea typeface="Times New Roman" pitchFamily="-72" charset="0"/>
                <a:cs typeface="Times New Roman" pitchFamily="-72" charset="0"/>
              </a:rPr>
              <a:t>MACS → Yong Zhang et al</a:t>
            </a:r>
          </a:p>
          <a:p>
            <a:pPr>
              <a:lnSpc>
                <a:spcPct val="80000"/>
              </a:lnSpc>
            </a:pPr>
            <a:endParaRPr lang="fr-FR" sz="3000">
              <a:latin typeface="Times New Roman" pitchFamily="-72" charset="0"/>
              <a:ea typeface="Times New Roman" pitchFamily="-72" charset="0"/>
              <a:cs typeface="Times New Roman" pitchFamily="-72" charset="0"/>
            </a:endParaRPr>
          </a:p>
          <a:p>
            <a:pPr>
              <a:lnSpc>
                <a:spcPct val="80000"/>
              </a:lnSpc>
            </a:pPr>
            <a:r>
              <a:rPr lang="fr-FR" sz="3000">
                <a:latin typeface="Times New Roman" pitchFamily="-72" charset="0"/>
                <a:ea typeface="Times New Roman" pitchFamily="-72" charset="0"/>
                <a:cs typeface="Times New Roman" pitchFamily="-72" charset="0"/>
              </a:rPr>
              <a:t>cisGenome → Hongkai Ji  et al</a:t>
            </a:r>
          </a:p>
          <a:p>
            <a:pPr>
              <a:lnSpc>
                <a:spcPct val="80000"/>
              </a:lnSpc>
            </a:pPr>
            <a:endParaRPr lang="fr-FR" sz="3000">
              <a:latin typeface="Times New Roman" pitchFamily="-72" charset="0"/>
              <a:ea typeface="Times New Roman" pitchFamily="-72" charset="0"/>
              <a:cs typeface="Times New Roman" pitchFamily="-72" charset="0"/>
            </a:endParaRPr>
          </a:p>
          <a:p>
            <a:pPr>
              <a:lnSpc>
                <a:spcPct val="80000"/>
              </a:lnSpc>
            </a:pPr>
            <a:r>
              <a:rPr lang="fr-FR" sz="3000">
                <a:latin typeface="Times New Roman" pitchFamily="-72" charset="0"/>
                <a:ea typeface="Times New Roman" pitchFamily="-72" charset="0"/>
                <a:cs typeface="Times New Roman" pitchFamily="-72" charset="0"/>
              </a:rPr>
              <a:t>USEQ → David Nix et al</a:t>
            </a:r>
          </a:p>
          <a:p>
            <a:pPr>
              <a:lnSpc>
                <a:spcPct val="80000"/>
              </a:lnSpc>
              <a:buFont typeface="Arial" pitchFamily="-72" charset="0"/>
              <a:buNone/>
            </a:pPr>
            <a:endParaRPr lang="fr-FR" sz="3000">
              <a:latin typeface="Times New Roman" pitchFamily="-72" charset="0"/>
              <a:ea typeface="Times New Roman" pitchFamily="-72" charset="0"/>
              <a:cs typeface="Times New Roman" pitchFamily="-72" charset="0"/>
            </a:endParaRPr>
          </a:p>
          <a:p>
            <a:pPr>
              <a:lnSpc>
                <a:spcPct val="80000"/>
              </a:lnSpc>
            </a:pPr>
            <a:r>
              <a:rPr lang="fr-FR" sz="3000">
                <a:latin typeface="Times New Roman" pitchFamily="-72" charset="0"/>
                <a:ea typeface="Times New Roman" pitchFamily="-72" charset="0"/>
                <a:cs typeface="Times New Roman" pitchFamily="-72" charset="0"/>
              </a:rPr>
              <a:t>PICS</a:t>
            </a:r>
          </a:p>
          <a:p>
            <a:pPr>
              <a:lnSpc>
                <a:spcPct val="80000"/>
              </a:lnSpc>
            </a:pPr>
            <a:endParaRPr lang="fr-FR" sz="3000">
              <a:latin typeface="Times New Roman" pitchFamily="-72" charset="0"/>
              <a:ea typeface="Times New Roman" pitchFamily="-72" charset="0"/>
              <a:cs typeface="Times New Roman" pitchFamily="-72" charset="0"/>
            </a:endParaRPr>
          </a:p>
          <a:p>
            <a:pPr>
              <a:lnSpc>
                <a:spcPct val="80000"/>
              </a:lnSpc>
            </a:pPr>
            <a:r>
              <a:rPr lang="fr-FR" sz="3000">
                <a:latin typeface="Times New Roman" pitchFamily="-72" charset="0"/>
                <a:ea typeface="Times New Roman" pitchFamily="-72" charset="0"/>
                <a:cs typeface="Times New Roman" pitchFamily="-72" charset="0"/>
              </a:rPr>
              <a:t>…</a:t>
            </a:r>
          </a:p>
        </p:txBody>
      </p:sp>
      <p:sp>
        <p:nvSpPr>
          <p:cNvPr id="8" name="Titre 1"/>
          <p:cNvSpPr>
            <a:spLocks noGrp="1"/>
          </p:cNvSpPr>
          <p:nvPr>
            <p:ph type="title"/>
          </p:nvPr>
        </p:nvSpPr>
        <p:spPr>
          <a:xfrm>
            <a:off x="79375" y="25400"/>
            <a:ext cx="8229600" cy="635000"/>
          </a:xfrm>
        </p:spPr>
        <p:txBody>
          <a:bodyPr rtlCol="0">
            <a:normAutofit fontScale="90000"/>
          </a:bodyPr>
          <a:lstStyle/>
          <a:p>
            <a:pPr algn="l" fontAlgn="auto">
              <a:spcAft>
                <a:spcPts val="0"/>
              </a:spcAft>
              <a:defRPr/>
            </a:pPr>
            <a:r>
              <a:rPr lang="fr-FR" b="1" dirty="0" err="1" smtClean="0">
                <a:ea typeface="+mj-ea"/>
                <a:cs typeface="+mj-cs"/>
              </a:rPr>
              <a:t>Peak</a:t>
            </a:r>
            <a:r>
              <a:rPr lang="fr-FR" b="1" dirty="0" smtClean="0">
                <a:ea typeface="+mj-ea"/>
                <a:cs typeface="+mj-cs"/>
              </a:rPr>
              <a:t> </a:t>
            </a:r>
            <a:r>
              <a:rPr lang="fr-FR" b="1" dirty="0" err="1" smtClean="0">
                <a:ea typeface="+mj-ea"/>
                <a:cs typeface="+mj-cs"/>
              </a:rPr>
              <a:t>callers</a:t>
            </a:r>
            <a:endParaRPr lang="fr-FR" b="1" dirty="0">
              <a:ea typeface="+mj-ea"/>
              <a:cs typeface="+mj-cs"/>
            </a:endParaRPr>
          </a:p>
        </p:txBody>
      </p:sp>
      <p:cxnSp>
        <p:nvCxnSpPr>
          <p:cNvPr id="9" name="Connecteur droit 8"/>
          <p:cNvCxnSpPr/>
          <p:nvPr/>
        </p:nvCxnSpPr>
        <p:spPr>
          <a:xfrm>
            <a:off x="160338" y="660400"/>
            <a:ext cx="806926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160463"/>
            <a:ext cx="8229600" cy="4986337"/>
          </a:xfrm>
        </p:spPr>
        <p:txBody>
          <a:bodyPr rtlCol="0">
            <a:normAutofit fontScale="77500" lnSpcReduction="20000"/>
          </a:bodyPr>
          <a:lstStyle/>
          <a:p>
            <a:pPr fontAlgn="auto">
              <a:spcAft>
                <a:spcPts val="0"/>
              </a:spcAft>
              <a:buFont typeface="Arial"/>
              <a:buChar char="•"/>
              <a:defRPr/>
            </a:pPr>
            <a:r>
              <a:rPr lang="fr-FR" dirty="0" err="1">
                <a:latin typeface="Times New Roman"/>
                <a:ea typeface="+mn-ea"/>
                <a:cs typeface="Times New Roman"/>
              </a:rPr>
              <a:t>Probabilistic</a:t>
            </a:r>
            <a:r>
              <a:rPr lang="fr-FR" dirty="0">
                <a:latin typeface="Times New Roman"/>
                <a:ea typeface="+mn-ea"/>
                <a:cs typeface="Times New Roman"/>
              </a:rPr>
              <a:t> </a:t>
            </a:r>
            <a:r>
              <a:rPr lang="fr-FR" dirty="0" smtClean="0">
                <a:latin typeface="Times New Roman"/>
                <a:ea typeface="+mn-ea"/>
                <a:cs typeface="Times New Roman"/>
              </a:rPr>
              <a:t>model:</a:t>
            </a:r>
          </a:p>
          <a:p>
            <a:pPr marL="0" indent="0" fontAlgn="auto">
              <a:spcAft>
                <a:spcPts val="0"/>
              </a:spcAft>
              <a:buFont typeface="Arial"/>
              <a:buNone/>
              <a:defRPr/>
            </a:pPr>
            <a:r>
              <a:rPr lang="fr-FR" dirty="0" smtClean="0">
                <a:latin typeface="Times New Roman"/>
                <a:ea typeface="+mn-ea"/>
                <a:cs typeface="Times New Roman"/>
              </a:rPr>
              <a:t> </a:t>
            </a:r>
          </a:p>
          <a:p>
            <a:pPr lvl="1" fontAlgn="auto">
              <a:spcAft>
                <a:spcPts val="0"/>
              </a:spcAft>
              <a:buFont typeface="Arial"/>
              <a:buChar char="–"/>
              <a:defRPr/>
            </a:pPr>
            <a:r>
              <a:rPr lang="fr-FR" dirty="0">
                <a:latin typeface="Times New Roman"/>
                <a:ea typeface="+mn-ea"/>
                <a:cs typeface="Times New Roman"/>
              </a:rPr>
              <a:t>Model </a:t>
            </a:r>
            <a:r>
              <a:rPr lang="fr-FR" dirty="0" err="1">
                <a:latin typeface="Times New Roman"/>
                <a:ea typeface="+mn-ea"/>
                <a:cs typeface="Times New Roman"/>
              </a:rPr>
              <a:t>binding</a:t>
            </a:r>
            <a:r>
              <a:rPr lang="fr-FR" dirty="0">
                <a:latin typeface="Times New Roman"/>
                <a:ea typeface="+mn-ea"/>
                <a:cs typeface="Times New Roman"/>
              </a:rPr>
              <a:t> </a:t>
            </a:r>
            <a:r>
              <a:rPr lang="fr-FR" dirty="0" err="1">
                <a:latin typeface="Times New Roman"/>
                <a:ea typeface="+mn-ea"/>
                <a:cs typeface="Times New Roman"/>
              </a:rPr>
              <a:t>events</a:t>
            </a:r>
            <a:r>
              <a:rPr lang="fr-FR" dirty="0">
                <a:latin typeface="Times New Roman"/>
                <a:ea typeface="+mn-ea"/>
                <a:cs typeface="Times New Roman"/>
              </a:rPr>
              <a:t> </a:t>
            </a:r>
            <a:endParaRPr lang="fr-FR" dirty="0" smtClean="0">
              <a:latin typeface="Times New Roman"/>
              <a:ea typeface="+mn-ea"/>
              <a:cs typeface="Times New Roman"/>
            </a:endParaRPr>
          </a:p>
          <a:p>
            <a:pPr lvl="1" fontAlgn="auto">
              <a:spcAft>
                <a:spcPts val="0"/>
              </a:spcAft>
              <a:buFont typeface="Arial"/>
              <a:buChar char="–"/>
              <a:defRPr/>
            </a:pPr>
            <a:r>
              <a:rPr lang="fr-FR" dirty="0">
                <a:latin typeface="Times New Roman"/>
                <a:ea typeface="+mn-ea"/>
                <a:cs typeface="Times New Roman"/>
              </a:rPr>
              <a:t>Use </a:t>
            </a:r>
            <a:r>
              <a:rPr lang="fr-FR" dirty="0" err="1">
                <a:latin typeface="Times New Roman"/>
                <a:ea typeface="+mn-ea"/>
                <a:cs typeface="Times New Roman"/>
              </a:rPr>
              <a:t>prior</a:t>
            </a:r>
            <a:r>
              <a:rPr lang="fr-FR" dirty="0">
                <a:latin typeface="Times New Roman"/>
                <a:ea typeface="+mn-ea"/>
                <a:cs typeface="Times New Roman"/>
              </a:rPr>
              <a:t> information (Fragment </a:t>
            </a:r>
            <a:r>
              <a:rPr lang="fr-FR" dirty="0" err="1">
                <a:latin typeface="Times New Roman"/>
                <a:ea typeface="+mn-ea"/>
                <a:cs typeface="Times New Roman"/>
              </a:rPr>
              <a:t>length</a:t>
            </a:r>
            <a:r>
              <a:rPr lang="fr-FR" dirty="0">
                <a:latin typeface="Times New Roman"/>
                <a:ea typeface="+mn-ea"/>
                <a:cs typeface="Times New Roman"/>
              </a:rPr>
              <a:t> distribution) </a:t>
            </a:r>
            <a:endParaRPr lang="fr-FR" dirty="0" smtClean="0">
              <a:latin typeface="Times New Roman"/>
              <a:ea typeface="+mn-ea"/>
              <a:cs typeface="Times New Roman"/>
            </a:endParaRPr>
          </a:p>
          <a:p>
            <a:pPr lvl="1" fontAlgn="auto">
              <a:spcAft>
                <a:spcPts val="0"/>
              </a:spcAft>
              <a:buFont typeface="Arial"/>
              <a:buChar char="–"/>
              <a:defRPr/>
            </a:pPr>
            <a:r>
              <a:rPr lang="fr-FR" dirty="0" err="1" smtClean="0">
                <a:latin typeface="Times New Roman"/>
                <a:ea typeface="+mn-ea"/>
                <a:cs typeface="Times New Roman"/>
              </a:rPr>
              <a:t>Bidirectional</a:t>
            </a:r>
            <a:r>
              <a:rPr lang="fr-FR" dirty="0" smtClean="0">
                <a:latin typeface="Times New Roman"/>
                <a:ea typeface="+mn-ea"/>
                <a:cs typeface="Times New Roman"/>
              </a:rPr>
              <a:t> </a:t>
            </a:r>
            <a:r>
              <a:rPr lang="fr-FR" dirty="0" err="1">
                <a:latin typeface="Times New Roman"/>
                <a:ea typeface="+mn-ea"/>
                <a:cs typeface="Times New Roman"/>
              </a:rPr>
              <a:t>reads</a:t>
            </a:r>
            <a:r>
              <a:rPr lang="fr-FR" dirty="0">
                <a:latin typeface="Times New Roman"/>
                <a:ea typeface="+mn-ea"/>
                <a:cs typeface="Times New Roman"/>
              </a:rPr>
              <a:t> </a:t>
            </a:r>
            <a:endParaRPr lang="fr-FR" dirty="0" smtClean="0">
              <a:latin typeface="Times New Roman"/>
              <a:ea typeface="+mn-ea"/>
              <a:cs typeface="Times New Roman"/>
            </a:endParaRPr>
          </a:p>
          <a:p>
            <a:pPr lvl="1" fontAlgn="auto">
              <a:spcAft>
                <a:spcPts val="0"/>
              </a:spcAft>
              <a:buFont typeface="Arial"/>
              <a:buChar char="–"/>
              <a:defRPr/>
            </a:pPr>
            <a:endParaRPr lang="fr-FR" dirty="0">
              <a:latin typeface="Times New Roman"/>
              <a:ea typeface="+mn-ea"/>
              <a:cs typeface="Times New Roman"/>
            </a:endParaRPr>
          </a:p>
          <a:p>
            <a:pPr fontAlgn="auto">
              <a:spcAft>
                <a:spcPts val="0"/>
              </a:spcAft>
              <a:buFont typeface="Arial"/>
              <a:buChar char="•"/>
              <a:defRPr/>
            </a:pPr>
            <a:r>
              <a:rPr lang="fr-FR" dirty="0" err="1">
                <a:latin typeface="Times New Roman"/>
                <a:ea typeface="+mn-ea"/>
                <a:cs typeface="Times New Roman"/>
              </a:rPr>
              <a:t>Measures</a:t>
            </a:r>
            <a:r>
              <a:rPr lang="fr-FR" dirty="0">
                <a:latin typeface="Times New Roman"/>
                <a:ea typeface="+mn-ea"/>
                <a:cs typeface="Times New Roman"/>
              </a:rPr>
              <a:t> of </a:t>
            </a:r>
            <a:r>
              <a:rPr lang="fr-FR" dirty="0" err="1">
                <a:latin typeface="Times New Roman"/>
                <a:ea typeface="+mn-ea"/>
                <a:cs typeface="Times New Roman"/>
              </a:rPr>
              <a:t>uncertainty</a:t>
            </a:r>
            <a:r>
              <a:rPr lang="fr-FR" dirty="0">
                <a:latin typeface="Times New Roman"/>
                <a:ea typeface="+mn-ea"/>
                <a:cs typeface="Times New Roman"/>
              </a:rPr>
              <a:t> </a:t>
            </a:r>
            <a:endParaRPr lang="fr-FR" dirty="0" smtClean="0">
              <a:latin typeface="Times New Roman"/>
              <a:ea typeface="+mn-ea"/>
              <a:cs typeface="Times New Roman"/>
            </a:endParaRPr>
          </a:p>
          <a:p>
            <a:pPr fontAlgn="auto">
              <a:spcAft>
                <a:spcPts val="0"/>
              </a:spcAft>
              <a:buFont typeface="Arial"/>
              <a:buChar char="•"/>
              <a:defRPr/>
            </a:pPr>
            <a:endParaRPr lang="fr-FR" dirty="0" smtClean="0">
              <a:latin typeface="Times New Roman"/>
              <a:ea typeface="+mn-ea"/>
              <a:cs typeface="Times New Roman"/>
            </a:endParaRPr>
          </a:p>
          <a:p>
            <a:pPr fontAlgn="auto">
              <a:spcAft>
                <a:spcPts val="0"/>
              </a:spcAft>
              <a:buFont typeface="Arial"/>
              <a:buChar char="•"/>
              <a:defRPr/>
            </a:pPr>
            <a:r>
              <a:rPr lang="fr-FR" dirty="0">
                <a:latin typeface="Times New Roman"/>
                <a:ea typeface="+mn-ea"/>
                <a:cs typeface="Times New Roman"/>
              </a:rPr>
              <a:t>Estimation of </a:t>
            </a:r>
            <a:r>
              <a:rPr lang="fr-FR" dirty="0" err="1">
                <a:latin typeface="Times New Roman"/>
                <a:ea typeface="+mn-ea"/>
                <a:cs typeface="Times New Roman"/>
              </a:rPr>
              <a:t>missing</a:t>
            </a:r>
            <a:r>
              <a:rPr lang="fr-FR" dirty="0">
                <a:latin typeface="Times New Roman"/>
                <a:ea typeface="+mn-ea"/>
                <a:cs typeface="Times New Roman"/>
              </a:rPr>
              <a:t> </a:t>
            </a:r>
            <a:r>
              <a:rPr lang="fr-FR" dirty="0" err="1">
                <a:latin typeface="Times New Roman"/>
                <a:ea typeface="+mn-ea"/>
                <a:cs typeface="Times New Roman"/>
              </a:rPr>
              <a:t>reads</a:t>
            </a:r>
            <a:r>
              <a:rPr lang="fr-FR" dirty="0">
                <a:latin typeface="Times New Roman"/>
                <a:ea typeface="+mn-ea"/>
                <a:cs typeface="Times New Roman"/>
              </a:rPr>
              <a:t/>
            </a:r>
            <a:br>
              <a:rPr lang="fr-FR" dirty="0">
                <a:latin typeface="Times New Roman"/>
                <a:ea typeface="+mn-ea"/>
                <a:cs typeface="Times New Roman"/>
              </a:rPr>
            </a:br>
            <a:endParaRPr lang="fr-FR" dirty="0" smtClean="0">
              <a:latin typeface="Times New Roman"/>
              <a:ea typeface="+mn-ea"/>
              <a:cs typeface="Times New Roman"/>
            </a:endParaRPr>
          </a:p>
          <a:p>
            <a:pPr fontAlgn="auto">
              <a:spcAft>
                <a:spcPts val="0"/>
              </a:spcAft>
              <a:buFont typeface="Arial"/>
              <a:buChar char="•"/>
              <a:defRPr/>
            </a:pPr>
            <a:r>
              <a:rPr lang="fr-FR" dirty="0" err="1" smtClean="0">
                <a:latin typeface="Times New Roman"/>
                <a:ea typeface="+mn-ea"/>
                <a:cs typeface="Times New Roman"/>
              </a:rPr>
              <a:t>Resolve</a:t>
            </a:r>
            <a:r>
              <a:rPr lang="fr-FR" dirty="0" smtClean="0">
                <a:latin typeface="Times New Roman"/>
                <a:ea typeface="+mn-ea"/>
                <a:cs typeface="Times New Roman"/>
              </a:rPr>
              <a:t> adjacent </a:t>
            </a:r>
            <a:r>
              <a:rPr lang="fr-FR" dirty="0" err="1" smtClean="0">
                <a:latin typeface="Times New Roman"/>
                <a:ea typeface="+mn-ea"/>
                <a:cs typeface="Times New Roman"/>
              </a:rPr>
              <a:t>binding</a:t>
            </a:r>
            <a:r>
              <a:rPr lang="fr-FR" dirty="0" smtClean="0">
                <a:latin typeface="Times New Roman"/>
                <a:ea typeface="+mn-ea"/>
                <a:cs typeface="Times New Roman"/>
              </a:rPr>
              <a:t> sites </a:t>
            </a:r>
            <a:r>
              <a:rPr lang="fr-FR" dirty="0" err="1" smtClean="0">
                <a:latin typeface="Times New Roman"/>
                <a:ea typeface="+mn-ea"/>
                <a:cs typeface="Times New Roman"/>
              </a:rPr>
              <a:t>using</a:t>
            </a:r>
            <a:r>
              <a:rPr lang="fr-FR" dirty="0" smtClean="0">
                <a:latin typeface="Times New Roman"/>
                <a:ea typeface="+mn-ea"/>
                <a:cs typeface="Times New Roman"/>
              </a:rPr>
              <a:t> mixture </a:t>
            </a:r>
            <a:r>
              <a:rPr lang="fr-FR" dirty="0" err="1" smtClean="0">
                <a:latin typeface="Times New Roman"/>
                <a:ea typeface="+mn-ea"/>
                <a:cs typeface="Times New Roman"/>
              </a:rPr>
              <a:t>models</a:t>
            </a:r>
            <a:endParaRPr lang="fr-FR" dirty="0" smtClean="0">
              <a:latin typeface="Times New Roman"/>
              <a:ea typeface="+mn-ea"/>
              <a:cs typeface="Times New Roman"/>
            </a:endParaRPr>
          </a:p>
          <a:p>
            <a:pPr fontAlgn="auto">
              <a:spcAft>
                <a:spcPts val="0"/>
              </a:spcAft>
              <a:buFont typeface="Arial"/>
              <a:buChar char="•"/>
              <a:defRPr/>
            </a:pPr>
            <a:endParaRPr lang="fr-FR" dirty="0" smtClean="0">
              <a:latin typeface="Times New Roman"/>
              <a:ea typeface="+mn-ea"/>
              <a:cs typeface="Times New Roman"/>
            </a:endParaRPr>
          </a:p>
          <a:p>
            <a:pPr fontAlgn="auto">
              <a:spcAft>
                <a:spcPts val="0"/>
              </a:spcAft>
              <a:buFont typeface="Arial"/>
              <a:buChar char="•"/>
              <a:defRPr/>
            </a:pPr>
            <a:r>
              <a:rPr lang="fr-FR" dirty="0" err="1" smtClean="0">
                <a:latin typeface="Times New Roman"/>
                <a:ea typeface="+mn-ea"/>
                <a:cs typeface="Times New Roman"/>
              </a:rPr>
              <a:t>Implemented</a:t>
            </a:r>
            <a:r>
              <a:rPr lang="fr-FR" dirty="0" smtClean="0">
                <a:latin typeface="Times New Roman"/>
                <a:ea typeface="+mn-ea"/>
                <a:cs typeface="Times New Roman"/>
              </a:rPr>
              <a:t> in </a:t>
            </a:r>
            <a:r>
              <a:rPr lang="fr-FR" dirty="0" err="1" smtClean="0">
                <a:latin typeface="Times New Roman"/>
                <a:ea typeface="+mn-ea"/>
                <a:cs typeface="Times New Roman"/>
              </a:rPr>
              <a:t>BioConductor</a:t>
            </a:r>
            <a:endParaRPr lang="fr-FR" dirty="0">
              <a:latin typeface="Times New Roman"/>
              <a:ea typeface="+mn-ea"/>
              <a:cs typeface="Times New Roman"/>
            </a:endParaRPr>
          </a:p>
          <a:p>
            <a:pPr lvl="1" fontAlgn="auto">
              <a:spcAft>
                <a:spcPts val="0"/>
              </a:spcAft>
              <a:buFont typeface="Arial"/>
              <a:buChar char="–"/>
              <a:defRPr/>
            </a:pPr>
            <a:endParaRPr lang="fr-FR" dirty="0">
              <a:latin typeface="Times New Roman"/>
              <a:ea typeface="+mn-ea"/>
              <a:cs typeface="Times New Roman"/>
            </a:endParaRPr>
          </a:p>
        </p:txBody>
      </p:sp>
      <p:sp>
        <p:nvSpPr>
          <p:cNvPr id="5" name="Titre 1"/>
          <p:cNvSpPr>
            <a:spLocks noGrp="1"/>
          </p:cNvSpPr>
          <p:nvPr>
            <p:ph type="title"/>
          </p:nvPr>
        </p:nvSpPr>
        <p:spPr>
          <a:xfrm>
            <a:off x="79375" y="25400"/>
            <a:ext cx="8607425" cy="635000"/>
          </a:xfrm>
        </p:spPr>
        <p:txBody>
          <a:bodyPr rtlCol="0">
            <a:normAutofit fontScale="90000"/>
          </a:bodyPr>
          <a:lstStyle/>
          <a:p>
            <a:pPr algn="l" fontAlgn="auto">
              <a:spcAft>
                <a:spcPts val="0"/>
              </a:spcAft>
              <a:defRPr/>
            </a:pPr>
            <a:r>
              <a:rPr lang="fr-FR" b="1" dirty="0" smtClean="0">
                <a:ea typeface="+mj-ea"/>
                <a:cs typeface="+mj-cs"/>
              </a:rPr>
              <a:t>Our </a:t>
            </a:r>
            <a:r>
              <a:rPr lang="fr-FR" b="1" dirty="0" err="1" smtClean="0">
                <a:ea typeface="+mj-ea"/>
                <a:cs typeface="+mj-cs"/>
              </a:rPr>
              <a:t>approach</a:t>
            </a:r>
            <a:r>
              <a:rPr lang="fr-FR" b="1" dirty="0" smtClean="0">
                <a:ea typeface="+mj-ea"/>
                <a:cs typeface="+mj-cs"/>
              </a:rPr>
              <a:t>: PICS</a:t>
            </a:r>
            <a:r>
              <a:rPr lang="fr-FR" sz="2200" dirty="0" smtClean="0">
                <a:latin typeface="Times New Roman"/>
                <a:ea typeface="+mj-ea"/>
                <a:cs typeface="Times New Roman"/>
              </a:rPr>
              <a:t> (</a:t>
            </a:r>
            <a:r>
              <a:rPr lang="fr-FR" sz="2200" dirty="0" err="1" smtClean="0">
                <a:latin typeface="Times New Roman"/>
                <a:ea typeface="+mj-ea"/>
                <a:cs typeface="Times New Roman"/>
              </a:rPr>
              <a:t>Probabilistic</a:t>
            </a:r>
            <a:r>
              <a:rPr lang="fr-FR" sz="2200" dirty="0" smtClean="0">
                <a:latin typeface="Times New Roman"/>
                <a:ea typeface="+mj-ea"/>
                <a:cs typeface="Times New Roman"/>
              </a:rPr>
              <a:t> </a:t>
            </a:r>
            <a:r>
              <a:rPr lang="fr-FR" sz="2200" dirty="0" err="1">
                <a:latin typeface="Times New Roman"/>
                <a:ea typeface="+mj-ea"/>
                <a:cs typeface="Times New Roman"/>
              </a:rPr>
              <a:t>Inference</a:t>
            </a:r>
            <a:r>
              <a:rPr lang="fr-FR" sz="2200" dirty="0">
                <a:latin typeface="Times New Roman"/>
                <a:ea typeface="+mj-ea"/>
                <a:cs typeface="Times New Roman"/>
              </a:rPr>
              <a:t> of ChIP-Seq </a:t>
            </a:r>
            <a:r>
              <a:rPr lang="fr-FR" sz="2200" dirty="0" smtClean="0">
                <a:latin typeface="Times New Roman"/>
                <a:ea typeface="+mj-ea"/>
                <a:cs typeface="Times New Roman"/>
              </a:rPr>
              <a:t>data) </a:t>
            </a:r>
            <a:endParaRPr lang="fr-FR" sz="2200" b="1" dirty="0">
              <a:ea typeface="+mj-ea"/>
              <a:cs typeface="+mj-cs"/>
            </a:endParaRPr>
          </a:p>
        </p:txBody>
      </p:sp>
      <p:cxnSp>
        <p:nvCxnSpPr>
          <p:cNvPr id="6" name="Connecteur droit 5"/>
          <p:cNvCxnSpPr/>
          <p:nvPr/>
        </p:nvCxnSpPr>
        <p:spPr>
          <a:xfrm>
            <a:off x="160338" y="660400"/>
            <a:ext cx="806926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265238"/>
            <a:ext cx="8229600" cy="4864100"/>
          </a:xfrm>
        </p:spPr>
        <p:txBody>
          <a:bodyPr rtlCol="0">
            <a:normAutofit fontScale="92500" lnSpcReduction="20000"/>
          </a:bodyPr>
          <a:lstStyle/>
          <a:p>
            <a:pPr fontAlgn="auto">
              <a:spcAft>
                <a:spcPts val="0"/>
              </a:spcAft>
              <a:buFont typeface="Arial"/>
              <a:buChar char="•"/>
              <a:defRPr/>
            </a:pPr>
            <a:r>
              <a:rPr lang="fr-FR" sz="2800" dirty="0" err="1">
                <a:latin typeface="Times New Roman"/>
                <a:ea typeface="+mn-ea"/>
                <a:cs typeface="Times New Roman"/>
              </a:rPr>
              <a:t>Perform</a:t>
            </a:r>
            <a:r>
              <a:rPr lang="fr-FR" sz="2800" dirty="0">
                <a:latin typeface="Times New Roman"/>
                <a:ea typeface="+mn-ea"/>
                <a:cs typeface="Times New Roman"/>
              </a:rPr>
              <a:t> the segmentation and PICS </a:t>
            </a:r>
            <a:r>
              <a:rPr lang="fr-FR" sz="2800" dirty="0" err="1">
                <a:latin typeface="Times New Roman"/>
                <a:ea typeface="+mn-ea"/>
                <a:cs typeface="Times New Roman"/>
              </a:rPr>
              <a:t>fitting</a:t>
            </a:r>
            <a:r>
              <a:rPr lang="fr-FR" sz="2800" dirty="0">
                <a:latin typeface="Times New Roman"/>
                <a:ea typeface="+mn-ea"/>
                <a:cs typeface="Times New Roman"/>
              </a:rPr>
              <a:t> </a:t>
            </a:r>
            <a:endParaRPr lang="fr-FR" sz="2800" dirty="0" smtClean="0">
              <a:latin typeface="Times New Roman"/>
              <a:ea typeface="+mn-ea"/>
              <a:cs typeface="Times New Roman"/>
            </a:endParaRPr>
          </a:p>
          <a:p>
            <a:pPr marL="0" indent="0" fontAlgn="auto">
              <a:spcAft>
                <a:spcPts val="0"/>
              </a:spcAft>
              <a:buFont typeface="Arial"/>
              <a:buNone/>
              <a:defRPr/>
            </a:pPr>
            <a:endParaRPr lang="fr-FR" sz="2800" dirty="0" smtClean="0">
              <a:latin typeface="Times New Roman"/>
              <a:ea typeface="+mn-ea"/>
              <a:cs typeface="Times New Roman"/>
            </a:endParaRPr>
          </a:p>
          <a:p>
            <a:pPr fontAlgn="auto">
              <a:spcAft>
                <a:spcPts val="0"/>
              </a:spcAft>
              <a:buFont typeface="Arial"/>
              <a:buChar char="•"/>
              <a:defRPr/>
            </a:pPr>
            <a:r>
              <a:rPr lang="fr-FR" sz="2800" dirty="0">
                <a:latin typeface="Times New Roman"/>
                <a:ea typeface="+mn-ea"/>
                <a:cs typeface="Times New Roman"/>
              </a:rPr>
              <a:t>Efficient </a:t>
            </a:r>
            <a:r>
              <a:rPr lang="fr-FR" sz="2800" dirty="0" err="1">
                <a:latin typeface="Times New Roman"/>
                <a:ea typeface="+mn-ea"/>
                <a:cs typeface="Times New Roman"/>
              </a:rPr>
              <a:t>implementation</a:t>
            </a:r>
            <a:r>
              <a:rPr lang="fr-FR" sz="2800" dirty="0">
                <a:latin typeface="Times New Roman"/>
                <a:ea typeface="+mn-ea"/>
                <a:cs typeface="Times New Roman"/>
              </a:rPr>
              <a:t> in C </a:t>
            </a:r>
            <a:r>
              <a:rPr lang="fr-FR" sz="2800" dirty="0" smtClean="0">
                <a:latin typeface="Times New Roman"/>
                <a:ea typeface="+mn-ea"/>
                <a:cs typeface="Times New Roman"/>
              </a:rPr>
              <a:t>and</a:t>
            </a:r>
          </a:p>
          <a:p>
            <a:pPr marL="0" indent="0" fontAlgn="auto">
              <a:spcAft>
                <a:spcPts val="0"/>
              </a:spcAft>
              <a:buFont typeface="Arial"/>
              <a:buNone/>
              <a:defRPr/>
            </a:pPr>
            <a:endParaRPr lang="fr-FR" sz="2800" dirty="0" smtClean="0">
              <a:latin typeface="Times New Roman"/>
              <a:ea typeface="+mn-ea"/>
              <a:cs typeface="Times New Roman"/>
            </a:endParaRPr>
          </a:p>
          <a:p>
            <a:pPr fontAlgn="auto">
              <a:spcAft>
                <a:spcPts val="0"/>
              </a:spcAft>
              <a:buFont typeface="Arial"/>
              <a:buChar char="•"/>
              <a:defRPr/>
            </a:pPr>
            <a:r>
              <a:rPr lang="fr-FR" sz="2800" dirty="0">
                <a:latin typeface="Times New Roman"/>
                <a:ea typeface="+mn-ea"/>
                <a:cs typeface="Times New Roman"/>
              </a:rPr>
              <a:t>Can </a:t>
            </a:r>
            <a:r>
              <a:rPr lang="fr-FR" sz="2800" dirty="0" err="1">
                <a:latin typeface="Times New Roman"/>
                <a:ea typeface="+mn-ea"/>
                <a:cs typeface="Times New Roman"/>
              </a:rPr>
              <a:t>be</a:t>
            </a:r>
            <a:r>
              <a:rPr lang="fr-FR" sz="2800" dirty="0">
                <a:latin typeface="Times New Roman"/>
                <a:ea typeface="+mn-ea"/>
                <a:cs typeface="Times New Roman"/>
              </a:rPr>
              <a:t> </a:t>
            </a:r>
            <a:r>
              <a:rPr lang="fr-FR" sz="2800" dirty="0" err="1">
                <a:latin typeface="Times New Roman"/>
                <a:ea typeface="+mn-ea"/>
                <a:cs typeface="Times New Roman"/>
              </a:rPr>
              <a:t>run</a:t>
            </a:r>
            <a:r>
              <a:rPr lang="fr-FR" sz="2800" dirty="0">
                <a:latin typeface="Times New Roman"/>
                <a:ea typeface="+mn-ea"/>
                <a:cs typeface="Times New Roman"/>
              </a:rPr>
              <a:t> in </a:t>
            </a:r>
            <a:r>
              <a:rPr lang="fr-FR" sz="2800" dirty="0" err="1" smtClean="0">
                <a:latin typeface="Times New Roman"/>
                <a:ea typeface="+mn-ea"/>
                <a:cs typeface="Times New Roman"/>
              </a:rPr>
              <a:t>parallel</a:t>
            </a:r>
            <a:r>
              <a:rPr lang="fr-FR" sz="2800" dirty="0" smtClean="0">
                <a:latin typeface="Times New Roman"/>
                <a:ea typeface="+mn-ea"/>
                <a:cs typeface="Times New Roman"/>
              </a:rPr>
              <a:t> </a:t>
            </a:r>
            <a:r>
              <a:rPr lang="fr-FR" sz="2800" dirty="0" err="1" smtClean="0">
                <a:latin typeface="Times New Roman"/>
                <a:ea typeface="+mn-ea"/>
                <a:cs typeface="Times New Roman"/>
              </a:rPr>
              <a:t>using</a:t>
            </a:r>
            <a:r>
              <a:rPr lang="fr-FR" sz="2800" dirty="0" smtClean="0">
                <a:latin typeface="Times New Roman"/>
                <a:ea typeface="+mn-ea"/>
                <a:cs typeface="Times New Roman"/>
              </a:rPr>
              <a:t> multiple </a:t>
            </a:r>
            <a:r>
              <a:rPr lang="fr-FR" sz="2800" dirty="0" err="1" smtClean="0">
                <a:latin typeface="Times New Roman"/>
                <a:ea typeface="+mn-ea"/>
                <a:cs typeface="Times New Roman"/>
              </a:rPr>
              <a:t>CPUs</a:t>
            </a:r>
            <a:endParaRPr lang="fr-FR" sz="2800" dirty="0" smtClean="0">
              <a:latin typeface="Times New Roman"/>
              <a:ea typeface="+mn-ea"/>
              <a:cs typeface="Times New Roman"/>
            </a:endParaRPr>
          </a:p>
          <a:p>
            <a:pPr fontAlgn="auto">
              <a:spcAft>
                <a:spcPts val="0"/>
              </a:spcAft>
              <a:buFont typeface="Arial"/>
              <a:buChar char="•"/>
              <a:defRPr/>
            </a:pPr>
            <a:endParaRPr lang="fr-FR" sz="2800" dirty="0" smtClean="0">
              <a:latin typeface="Times New Roman"/>
              <a:ea typeface="+mn-ea"/>
              <a:cs typeface="Times New Roman"/>
            </a:endParaRPr>
          </a:p>
          <a:p>
            <a:pPr fontAlgn="auto">
              <a:spcAft>
                <a:spcPts val="0"/>
              </a:spcAft>
              <a:buFont typeface="Arial"/>
              <a:buChar char="•"/>
              <a:defRPr/>
            </a:pPr>
            <a:r>
              <a:rPr lang="fr-FR" sz="2800" dirty="0" err="1">
                <a:latin typeface="Times New Roman"/>
                <a:ea typeface="+mn-ea"/>
                <a:cs typeface="Times New Roman"/>
              </a:rPr>
              <a:t>Estimate</a:t>
            </a:r>
            <a:r>
              <a:rPr lang="fr-FR" sz="2800" dirty="0">
                <a:latin typeface="Times New Roman"/>
                <a:ea typeface="+mn-ea"/>
                <a:cs typeface="Times New Roman"/>
              </a:rPr>
              <a:t> the FDR and plot the FDR vs. score </a:t>
            </a:r>
            <a:endParaRPr lang="fr-FR" sz="2800" dirty="0" smtClean="0">
              <a:latin typeface="Times New Roman"/>
              <a:ea typeface="+mn-ea"/>
              <a:cs typeface="Times New Roman"/>
            </a:endParaRPr>
          </a:p>
          <a:p>
            <a:pPr marL="0" indent="0" fontAlgn="auto">
              <a:spcAft>
                <a:spcPts val="0"/>
              </a:spcAft>
              <a:buFont typeface="Arial"/>
              <a:buNone/>
              <a:defRPr/>
            </a:pPr>
            <a:endParaRPr lang="fr-FR" sz="2800" dirty="0" smtClean="0">
              <a:latin typeface="Times New Roman"/>
              <a:ea typeface="+mn-ea"/>
              <a:cs typeface="Times New Roman"/>
            </a:endParaRPr>
          </a:p>
          <a:p>
            <a:pPr fontAlgn="auto">
              <a:spcAft>
                <a:spcPts val="0"/>
              </a:spcAft>
              <a:buFont typeface="Arial"/>
              <a:buChar char="•"/>
              <a:defRPr/>
            </a:pPr>
            <a:r>
              <a:rPr lang="fr-FR" sz="2800" dirty="0">
                <a:latin typeface="Times New Roman"/>
                <a:ea typeface="+mn-ea"/>
                <a:cs typeface="Times New Roman"/>
              </a:rPr>
              <a:t>Export to </a:t>
            </a:r>
            <a:r>
              <a:rPr lang="fr-FR" sz="2800" dirty="0" err="1">
                <a:latin typeface="Times New Roman"/>
                <a:ea typeface="+mn-ea"/>
                <a:cs typeface="Times New Roman"/>
              </a:rPr>
              <a:t>bed</a:t>
            </a:r>
            <a:r>
              <a:rPr lang="fr-FR" sz="2800" dirty="0">
                <a:latin typeface="Times New Roman"/>
                <a:ea typeface="+mn-ea"/>
                <a:cs typeface="Times New Roman"/>
              </a:rPr>
              <a:t>/</a:t>
            </a:r>
            <a:r>
              <a:rPr lang="fr-FR" sz="2800" dirty="0" err="1">
                <a:latin typeface="Times New Roman"/>
                <a:ea typeface="+mn-ea"/>
                <a:cs typeface="Times New Roman"/>
              </a:rPr>
              <a:t>wig</a:t>
            </a:r>
            <a:r>
              <a:rPr lang="fr-FR" sz="2800" dirty="0">
                <a:latin typeface="Times New Roman"/>
                <a:ea typeface="+mn-ea"/>
                <a:cs typeface="Times New Roman"/>
              </a:rPr>
              <a:t> </a:t>
            </a:r>
            <a:endParaRPr lang="fr-FR" sz="2800" dirty="0" smtClean="0">
              <a:latin typeface="Times New Roman"/>
              <a:ea typeface="+mn-ea"/>
              <a:cs typeface="Times New Roman"/>
            </a:endParaRPr>
          </a:p>
          <a:p>
            <a:pPr marL="0" indent="0" fontAlgn="auto">
              <a:spcAft>
                <a:spcPts val="0"/>
              </a:spcAft>
              <a:buFont typeface="Arial"/>
              <a:buNone/>
              <a:defRPr/>
            </a:pPr>
            <a:endParaRPr lang="fr-FR" sz="2800" dirty="0" smtClean="0">
              <a:latin typeface="Times New Roman"/>
              <a:ea typeface="+mn-ea"/>
              <a:cs typeface="Times New Roman"/>
            </a:endParaRPr>
          </a:p>
          <a:p>
            <a:pPr fontAlgn="auto">
              <a:spcAft>
                <a:spcPts val="0"/>
              </a:spcAft>
              <a:buFont typeface="Arial"/>
              <a:buChar char="•"/>
              <a:defRPr/>
            </a:pPr>
            <a:r>
              <a:rPr lang="fr-FR" sz="2800" dirty="0">
                <a:latin typeface="Times New Roman"/>
                <a:ea typeface="+mn-ea"/>
                <a:cs typeface="Times New Roman"/>
              </a:rPr>
              <a:t>Can </a:t>
            </a:r>
            <a:r>
              <a:rPr lang="fr-FR" sz="2800" dirty="0" err="1">
                <a:latin typeface="Times New Roman"/>
                <a:ea typeface="+mn-ea"/>
                <a:cs typeface="Times New Roman"/>
              </a:rPr>
              <a:t>be</a:t>
            </a:r>
            <a:r>
              <a:rPr lang="fr-FR" sz="2800" dirty="0">
                <a:latin typeface="Times New Roman"/>
                <a:ea typeface="+mn-ea"/>
                <a:cs typeface="Times New Roman"/>
              </a:rPr>
              <a:t> fine </a:t>
            </a:r>
            <a:r>
              <a:rPr lang="fr-FR" sz="2800" dirty="0" err="1">
                <a:latin typeface="Times New Roman"/>
                <a:ea typeface="+mn-ea"/>
                <a:cs typeface="Times New Roman"/>
              </a:rPr>
              <a:t>tuned</a:t>
            </a:r>
            <a:r>
              <a:rPr lang="fr-FR" sz="2800" dirty="0">
                <a:latin typeface="Times New Roman"/>
                <a:ea typeface="+mn-ea"/>
                <a:cs typeface="Times New Roman"/>
              </a:rPr>
              <a:t> </a:t>
            </a:r>
            <a:r>
              <a:rPr lang="fr-FR" sz="2800" dirty="0" err="1">
                <a:latin typeface="Times New Roman"/>
                <a:ea typeface="+mn-ea"/>
                <a:cs typeface="Times New Roman"/>
              </a:rPr>
              <a:t>based</a:t>
            </a:r>
            <a:r>
              <a:rPr lang="fr-FR" sz="2800" dirty="0">
                <a:latin typeface="Times New Roman"/>
                <a:ea typeface="+mn-ea"/>
                <a:cs typeface="Times New Roman"/>
              </a:rPr>
              <a:t> on </a:t>
            </a:r>
            <a:r>
              <a:rPr lang="fr-FR" sz="2800" dirty="0" err="1">
                <a:latin typeface="Times New Roman"/>
                <a:ea typeface="+mn-ea"/>
                <a:cs typeface="Times New Roman"/>
              </a:rPr>
              <a:t>your</a:t>
            </a:r>
            <a:r>
              <a:rPr lang="fr-FR" sz="2800" dirty="0">
                <a:latin typeface="Times New Roman"/>
                <a:ea typeface="+mn-ea"/>
                <a:cs typeface="Times New Roman"/>
              </a:rPr>
              <a:t> fragment </a:t>
            </a:r>
            <a:r>
              <a:rPr lang="fr-FR" sz="2800" dirty="0" err="1">
                <a:latin typeface="Times New Roman"/>
                <a:ea typeface="+mn-ea"/>
                <a:cs typeface="Times New Roman"/>
              </a:rPr>
              <a:t>length</a:t>
            </a:r>
            <a:r>
              <a:rPr lang="fr-FR" sz="2800" dirty="0">
                <a:latin typeface="Times New Roman"/>
                <a:ea typeface="+mn-ea"/>
                <a:cs typeface="Times New Roman"/>
              </a:rPr>
              <a:t> distribution </a:t>
            </a:r>
          </a:p>
          <a:p>
            <a:pPr fontAlgn="auto">
              <a:spcAft>
                <a:spcPts val="0"/>
              </a:spcAft>
              <a:buFont typeface="Arial"/>
              <a:buChar char="•"/>
              <a:defRPr/>
            </a:pPr>
            <a:endParaRPr lang="fr-FR" sz="2800" dirty="0">
              <a:latin typeface="Times New Roman"/>
              <a:ea typeface="+mn-ea"/>
              <a:cs typeface="Times New Roman"/>
            </a:endParaRPr>
          </a:p>
        </p:txBody>
      </p:sp>
      <p:sp>
        <p:nvSpPr>
          <p:cNvPr id="4" name="Titre 1"/>
          <p:cNvSpPr>
            <a:spLocks noGrp="1"/>
          </p:cNvSpPr>
          <p:nvPr>
            <p:ph type="title"/>
          </p:nvPr>
        </p:nvSpPr>
        <p:spPr>
          <a:xfrm>
            <a:off x="79375" y="25400"/>
            <a:ext cx="8229600" cy="635000"/>
          </a:xfrm>
        </p:spPr>
        <p:txBody>
          <a:bodyPr rtlCol="0">
            <a:normAutofit fontScale="90000"/>
          </a:bodyPr>
          <a:lstStyle/>
          <a:p>
            <a:pPr algn="l" fontAlgn="auto">
              <a:spcAft>
                <a:spcPts val="0"/>
              </a:spcAft>
              <a:defRPr/>
            </a:pPr>
            <a:r>
              <a:rPr lang="fr-FR" b="1" dirty="0" smtClean="0">
                <a:ea typeface="+mj-ea"/>
                <a:cs typeface="+mj-cs"/>
              </a:rPr>
              <a:t>PICS R package</a:t>
            </a:r>
            <a:endParaRPr lang="fr-FR" b="1" dirty="0">
              <a:ea typeface="+mj-ea"/>
              <a:cs typeface="+mj-cs"/>
            </a:endParaRPr>
          </a:p>
        </p:txBody>
      </p:sp>
      <p:cxnSp>
        <p:nvCxnSpPr>
          <p:cNvPr id="5" name="Connecteur droit 4"/>
          <p:cNvCxnSpPr/>
          <p:nvPr/>
        </p:nvCxnSpPr>
        <p:spPr>
          <a:xfrm>
            <a:off x="160338" y="660400"/>
            <a:ext cx="806926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160463"/>
            <a:ext cx="8229600" cy="4525962"/>
          </a:xfrm>
        </p:spPr>
        <p:txBody>
          <a:bodyPr rtlCol="0">
            <a:normAutofit fontScale="77500" lnSpcReduction="20000"/>
          </a:bodyPr>
          <a:lstStyle/>
          <a:p>
            <a:pPr fontAlgn="auto">
              <a:spcAft>
                <a:spcPts val="0"/>
              </a:spcAft>
              <a:buFont typeface="Arial"/>
              <a:buChar char="•"/>
              <a:defRPr/>
            </a:pPr>
            <a:r>
              <a:rPr lang="fr-FR" dirty="0" err="1">
                <a:latin typeface="Times New Roman"/>
                <a:ea typeface="+mn-ea"/>
                <a:cs typeface="Times New Roman"/>
              </a:rPr>
              <a:t>Divide</a:t>
            </a:r>
            <a:r>
              <a:rPr lang="fr-FR" dirty="0">
                <a:latin typeface="Times New Roman"/>
                <a:ea typeface="+mn-ea"/>
                <a:cs typeface="Times New Roman"/>
              </a:rPr>
              <a:t> the </a:t>
            </a:r>
            <a:r>
              <a:rPr lang="fr-FR" dirty="0" err="1">
                <a:latin typeface="Times New Roman"/>
                <a:ea typeface="+mn-ea"/>
                <a:cs typeface="Times New Roman"/>
              </a:rPr>
              <a:t>genomic</a:t>
            </a:r>
            <a:r>
              <a:rPr lang="fr-FR" dirty="0">
                <a:latin typeface="Times New Roman"/>
                <a:ea typeface="+mn-ea"/>
                <a:cs typeface="Times New Roman"/>
              </a:rPr>
              <a:t> </a:t>
            </a:r>
            <a:r>
              <a:rPr lang="fr-FR" dirty="0" err="1">
                <a:latin typeface="Times New Roman"/>
                <a:ea typeface="+mn-ea"/>
                <a:cs typeface="Times New Roman"/>
              </a:rPr>
              <a:t>reads</a:t>
            </a:r>
            <a:r>
              <a:rPr lang="fr-FR" dirty="0">
                <a:latin typeface="Times New Roman"/>
                <a:ea typeface="+mn-ea"/>
                <a:cs typeface="Times New Roman"/>
              </a:rPr>
              <a:t> </a:t>
            </a:r>
            <a:r>
              <a:rPr lang="fr-FR" dirty="0" err="1">
                <a:latin typeface="Times New Roman"/>
                <a:ea typeface="+mn-ea"/>
                <a:cs typeface="Times New Roman"/>
              </a:rPr>
              <a:t>into</a:t>
            </a:r>
            <a:r>
              <a:rPr lang="fr-FR" dirty="0">
                <a:latin typeface="Times New Roman"/>
                <a:ea typeface="+mn-ea"/>
                <a:cs typeface="Times New Roman"/>
              </a:rPr>
              <a:t> </a:t>
            </a:r>
            <a:r>
              <a:rPr lang="fr-FR" dirty="0" err="1">
                <a:latin typeface="Times New Roman"/>
                <a:ea typeface="+mn-ea"/>
                <a:cs typeface="Times New Roman"/>
              </a:rPr>
              <a:t>regions</a:t>
            </a:r>
            <a:r>
              <a:rPr lang="fr-FR" dirty="0">
                <a:latin typeface="Times New Roman"/>
                <a:ea typeface="+mn-ea"/>
                <a:cs typeface="Times New Roman"/>
              </a:rPr>
              <a:t> </a:t>
            </a:r>
            <a:r>
              <a:rPr lang="fr-FR" dirty="0" err="1">
                <a:latin typeface="Times New Roman"/>
                <a:ea typeface="+mn-ea"/>
                <a:cs typeface="Times New Roman"/>
              </a:rPr>
              <a:t>with</a:t>
            </a:r>
            <a:r>
              <a:rPr lang="fr-FR" dirty="0">
                <a:latin typeface="Times New Roman"/>
                <a:ea typeface="+mn-ea"/>
                <a:cs typeface="Times New Roman"/>
              </a:rPr>
              <a:t> “</a:t>
            </a:r>
            <a:r>
              <a:rPr lang="fr-FR" dirty="0" err="1">
                <a:latin typeface="Times New Roman"/>
                <a:ea typeface="+mn-ea"/>
                <a:cs typeface="Times New Roman"/>
              </a:rPr>
              <a:t>enough</a:t>
            </a:r>
            <a:r>
              <a:rPr lang="fr-FR" dirty="0">
                <a:latin typeface="Times New Roman"/>
                <a:ea typeface="+mn-ea"/>
                <a:cs typeface="Times New Roman"/>
              </a:rPr>
              <a:t>” F/R </a:t>
            </a:r>
            <a:r>
              <a:rPr lang="fr-FR" dirty="0" err="1">
                <a:latin typeface="Times New Roman"/>
                <a:ea typeface="+mn-ea"/>
                <a:cs typeface="Times New Roman"/>
              </a:rPr>
              <a:t>reads</a:t>
            </a:r>
            <a:r>
              <a:rPr lang="fr-FR" dirty="0">
                <a:latin typeface="Times New Roman"/>
                <a:ea typeface="+mn-ea"/>
                <a:cs typeface="Times New Roman"/>
              </a:rPr>
              <a:t> </a:t>
            </a:r>
            <a:endParaRPr lang="fr-FR" dirty="0" smtClean="0">
              <a:latin typeface="Times New Roman"/>
              <a:ea typeface="+mn-ea"/>
              <a:cs typeface="Times New Roman"/>
            </a:endParaRPr>
          </a:p>
          <a:p>
            <a:pPr fontAlgn="auto">
              <a:spcAft>
                <a:spcPts val="0"/>
              </a:spcAft>
              <a:buFont typeface="Arial"/>
              <a:buChar char="•"/>
              <a:defRPr/>
            </a:pPr>
            <a:endParaRPr lang="fr-FR" dirty="0">
              <a:latin typeface="Times New Roman"/>
              <a:ea typeface="+mn-ea"/>
              <a:cs typeface="Times New Roman"/>
            </a:endParaRPr>
          </a:p>
          <a:p>
            <a:pPr fontAlgn="auto">
              <a:spcAft>
                <a:spcPts val="0"/>
              </a:spcAft>
              <a:buFont typeface="Arial"/>
              <a:buChar char="•"/>
              <a:defRPr/>
            </a:pPr>
            <a:r>
              <a:rPr lang="fr-FR" dirty="0" smtClean="0">
                <a:latin typeface="Times New Roman"/>
                <a:ea typeface="+mn-ea"/>
                <a:cs typeface="Times New Roman"/>
              </a:rPr>
              <a:t>Scan the </a:t>
            </a:r>
            <a:r>
              <a:rPr lang="fr-FR" dirty="0" err="1" smtClean="0">
                <a:latin typeface="Times New Roman"/>
                <a:ea typeface="+mn-ea"/>
                <a:cs typeface="Times New Roman"/>
              </a:rPr>
              <a:t>genome</a:t>
            </a:r>
            <a:r>
              <a:rPr lang="fr-FR" dirty="0" smtClean="0">
                <a:latin typeface="Times New Roman"/>
                <a:ea typeface="+mn-ea"/>
                <a:cs typeface="Times New Roman"/>
              </a:rPr>
              <a:t> </a:t>
            </a:r>
            <a:r>
              <a:rPr lang="fr-FR" dirty="0" err="1" smtClean="0">
                <a:latin typeface="Times New Roman"/>
                <a:ea typeface="+mn-ea"/>
                <a:cs typeface="Times New Roman"/>
              </a:rPr>
              <a:t>every</a:t>
            </a:r>
            <a:r>
              <a:rPr lang="fr-FR" dirty="0" smtClean="0">
                <a:latin typeface="Times New Roman"/>
                <a:ea typeface="+mn-ea"/>
                <a:cs typeface="Times New Roman"/>
              </a:rPr>
              <a:t> 10 </a:t>
            </a:r>
            <a:r>
              <a:rPr lang="fr-FR" dirty="0" err="1" smtClean="0">
                <a:latin typeface="Times New Roman"/>
                <a:ea typeface="+mn-ea"/>
                <a:cs typeface="Times New Roman"/>
              </a:rPr>
              <a:t>pbs</a:t>
            </a:r>
            <a:r>
              <a:rPr lang="fr-FR" dirty="0" smtClean="0">
                <a:latin typeface="Times New Roman"/>
                <a:ea typeface="+mn-ea"/>
                <a:cs typeface="Times New Roman"/>
              </a:rPr>
              <a:t> </a:t>
            </a:r>
            <a:r>
              <a:rPr lang="fr-FR" dirty="0" err="1" smtClean="0">
                <a:latin typeface="Times New Roman"/>
                <a:ea typeface="+mn-ea"/>
                <a:cs typeface="Times New Roman"/>
              </a:rPr>
              <a:t>with</a:t>
            </a:r>
            <a:r>
              <a:rPr lang="fr-FR" dirty="0" smtClean="0">
                <a:latin typeface="Times New Roman"/>
                <a:ea typeface="+mn-ea"/>
                <a:cs typeface="Times New Roman"/>
              </a:rPr>
              <a:t> a </a:t>
            </a:r>
            <a:r>
              <a:rPr lang="fr-FR" dirty="0" err="1" smtClean="0">
                <a:latin typeface="Times New Roman"/>
                <a:ea typeface="+mn-ea"/>
                <a:cs typeface="Times New Roman"/>
              </a:rPr>
              <a:t>sliding</a:t>
            </a:r>
            <a:r>
              <a:rPr lang="fr-FR" dirty="0" smtClean="0">
                <a:latin typeface="Times New Roman"/>
                <a:ea typeface="+mn-ea"/>
                <a:cs typeface="Times New Roman"/>
              </a:rPr>
              <a:t> </a:t>
            </a:r>
            <a:r>
              <a:rPr lang="fr-FR" dirty="0" err="1" smtClean="0">
                <a:latin typeface="Times New Roman"/>
                <a:ea typeface="+mn-ea"/>
                <a:cs typeface="Times New Roman"/>
              </a:rPr>
              <a:t>window</a:t>
            </a:r>
            <a:r>
              <a:rPr lang="fr-FR" dirty="0" smtClean="0">
                <a:latin typeface="Times New Roman"/>
                <a:ea typeface="+mn-ea"/>
                <a:cs typeface="Times New Roman"/>
              </a:rPr>
              <a:t> of size 150 bps</a:t>
            </a:r>
          </a:p>
          <a:p>
            <a:pPr fontAlgn="auto">
              <a:spcAft>
                <a:spcPts val="0"/>
              </a:spcAft>
              <a:buFont typeface="Arial"/>
              <a:buChar char="•"/>
              <a:defRPr/>
            </a:pPr>
            <a:endParaRPr lang="fr-FR" dirty="0" smtClean="0">
              <a:latin typeface="Times New Roman"/>
              <a:ea typeface="+mn-ea"/>
              <a:cs typeface="Times New Roman"/>
            </a:endParaRPr>
          </a:p>
          <a:p>
            <a:pPr lvl="1" fontAlgn="auto">
              <a:spcAft>
                <a:spcPts val="0"/>
              </a:spcAft>
              <a:buFont typeface="Arial"/>
              <a:buChar char="–"/>
              <a:defRPr/>
            </a:pPr>
            <a:r>
              <a:rPr lang="fr-FR" dirty="0" smtClean="0">
                <a:latin typeface="Times New Roman"/>
                <a:ea typeface="+mn-ea"/>
                <a:cs typeface="Times New Roman"/>
              </a:rPr>
              <a:t>Minimum </a:t>
            </a:r>
            <a:r>
              <a:rPr lang="fr-FR" dirty="0" err="1" smtClean="0">
                <a:latin typeface="Times New Roman"/>
                <a:ea typeface="+mn-ea"/>
                <a:cs typeface="Times New Roman"/>
              </a:rPr>
              <a:t>number</a:t>
            </a:r>
            <a:r>
              <a:rPr lang="fr-FR" dirty="0" smtClean="0">
                <a:latin typeface="Times New Roman"/>
                <a:ea typeface="+mn-ea"/>
                <a:cs typeface="Times New Roman"/>
              </a:rPr>
              <a:t> of F </a:t>
            </a:r>
            <a:r>
              <a:rPr lang="fr-FR" dirty="0" err="1" smtClean="0">
                <a:latin typeface="Times New Roman"/>
                <a:ea typeface="+mn-ea"/>
                <a:cs typeface="Times New Roman"/>
              </a:rPr>
              <a:t>reads</a:t>
            </a:r>
            <a:r>
              <a:rPr lang="fr-FR" dirty="0" smtClean="0">
                <a:latin typeface="Times New Roman"/>
                <a:ea typeface="+mn-ea"/>
                <a:cs typeface="Times New Roman"/>
              </a:rPr>
              <a:t> on the </a:t>
            </a:r>
            <a:r>
              <a:rPr lang="fr-FR" dirty="0" err="1" smtClean="0">
                <a:latin typeface="Times New Roman"/>
                <a:ea typeface="+mn-ea"/>
                <a:cs typeface="Times New Roman"/>
              </a:rPr>
              <a:t>left</a:t>
            </a:r>
            <a:r>
              <a:rPr lang="fr-FR" dirty="0" smtClean="0">
                <a:latin typeface="Times New Roman"/>
                <a:ea typeface="+mn-ea"/>
                <a:cs typeface="Times New Roman"/>
              </a:rPr>
              <a:t> and R </a:t>
            </a:r>
            <a:r>
              <a:rPr lang="fr-FR" dirty="0" err="1" smtClean="0">
                <a:latin typeface="Times New Roman"/>
                <a:ea typeface="+mn-ea"/>
                <a:cs typeface="Times New Roman"/>
              </a:rPr>
              <a:t>reads</a:t>
            </a:r>
            <a:r>
              <a:rPr lang="fr-FR" dirty="0" smtClean="0">
                <a:latin typeface="Times New Roman"/>
                <a:ea typeface="+mn-ea"/>
                <a:cs typeface="Times New Roman"/>
              </a:rPr>
              <a:t> on the right</a:t>
            </a:r>
          </a:p>
          <a:p>
            <a:pPr lvl="1" fontAlgn="auto">
              <a:spcAft>
                <a:spcPts val="0"/>
              </a:spcAft>
              <a:buFont typeface="Arial"/>
              <a:buChar char="–"/>
              <a:defRPr/>
            </a:pPr>
            <a:r>
              <a:rPr lang="fr-FR" dirty="0" err="1" smtClean="0">
                <a:latin typeface="Times New Roman"/>
                <a:ea typeface="+mn-ea"/>
                <a:cs typeface="Times New Roman"/>
              </a:rPr>
              <a:t>Merge</a:t>
            </a:r>
            <a:r>
              <a:rPr lang="fr-FR" dirty="0" smtClean="0">
                <a:latin typeface="Times New Roman"/>
                <a:ea typeface="+mn-ea"/>
                <a:cs typeface="Times New Roman"/>
              </a:rPr>
              <a:t> </a:t>
            </a:r>
            <a:r>
              <a:rPr lang="fr-FR" dirty="0" err="1" smtClean="0">
                <a:latin typeface="Times New Roman"/>
                <a:ea typeface="+mn-ea"/>
                <a:cs typeface="Times New Roman"/>
              </a:rPr>
              <a:t>overlapping</a:t>
            </a:r>
            <a:r>
              <a:rPr lang="fr-FR" dirty="0" smtClean="0">
                <a:latin typeface="Times New Roman"/>
                <a:ea typeface="+mn-ea"/>
                <a:cs typeface="Times New Roman"/>
              </a:rPr>
              <a:t> </a:t>
            </a:r>
            <a:r>
              <a:rPr lang="fr-FR" dirty="0" err="1" smtClean="0">
                <a:latin typeface="Times New Roman"/>
                <a:ea typeface="+mn-ea"/>
                <a:cs typeface="Times New Roman"/>
              </a:rPr>
              <a:t>regions</a:t>
            </a:r>
            <a:endParaRPr lang="fr-FR" dirty="0" smtClean="0">
              <a:latin typeface="Times New Roman"/>
              <a:ea typeface="+mn-ea"/>
              <a:cs typeface="Times New Roman"/>
            </a:endParaRPr>
          </a:p>
          <a:p>
            <a:pPr lvl="1" fontAlgn="auto">
              <a:spcAft>
                <a:spcPts val="0"/>
              </a:spcAft>
              <a:buFont typeface="Arial"/>
              <a:buChar char="–"/>
              <a:defRPr/>
            </a:pPr>
            <a:endParaRPr lang="fr-FR" dirty="0" smtClean="0">
              <a:latin typeface="Times New Roman"/>
              <a:ea typeface="+mn-ea"/>
              <a:cs typeface="Times New Roman"/>
            </a:endParaRPr>
          </a:p>
          <a:p>
            <a:pPr fontAlgn="auto">
              <a:spcAft>
                <a:spcPts val="0"/>
              </a:spcAft>
              <a:buFont typeface="Arial"/>
              <a:buChar char="•"/>
              <a:defRPr/>
            </a:pPr>
            <a:r>
              <a:rPr lang="fr-FR" dirty="0" smtClean="0">
                <a:latin typeface="Times New Roman"/>
                <a:ea typeface="+mn-ea"/>
                <a:cs typeface="Times New Roman"/>
              </a:rPr>
              <a:t>N disjoint </a:t>
            </a:r>
            <a:r>
              <a:rPr lang="fr-FR" dirty="0" err="1" smtClean="0">
                <a:latin typeface="Times New Roman"/>
                <a:ea typeface="+mn-ea"/>
                <a:cs typeface="Times New Roman"/>
              </a:rPr>
              <a:t>regions</a:t>
            </a:r>
            <a:endParaRPr lang="fr-FR" dirty="0" smtClean="0">
              <a:latin typeface="Times New Roman"/>
              <a:ea typeface="+mn-ea"/>
              <a:cs typeface="Times New Roman"/>
            </a:endParaRPr>
          </a:p>
          <a:p>
            <a:pPr fontAlgn="auto">
              <a:spcAft>
                <a:spcPts val="0"/>
              </a:spcAft>
              <a:buFont typeface="Arial"/>
              <a:buChar char="•"/>
              <a:defRPr/>
            </a:pPr>
            <a:endParaRPr lang="fr-FR" dirty="0" smtClean="0">
              <a:latin typeface="Times New Roman"/>
              <a:ea typeface="+mn-ea"/>
              <a:cs typeface="Times New Roman"/>
            </a:endParaRPr>
          </a:p>
          <a:p>
            <a:pPr fontAlgn="auto">
              <a:spcAft>
                <a:spcPts val="0"/>
              </a:spcAft>
              <a:buFont typeface="Arial"/>
              <a:buChar char="•"/>
              <a:defRPr/>
            </a:pPr>
            <a:r>
              <a:rPr lang="fr-FR" dirty="0" smtClean="0">
                <a:latin typeface="Times New Roman"/>
                <a:ea typeface="+mn-ea"/>
                <a:cs typeface="Times New Roman"/>
              </a:rPr>
              <a:t>Model </a:t>
            </a:r>
            <a:r>
              <a:rPr lang="fr-FR" dirty="0" err="1" smtClean="0">
                <a:latin typeface="Times New Roman"/>
                <a:ea typeface="+mn-ea"/>
                <a:cs typeface="Times New Roman"/>
              </a:rPr>
              <a:t>each</a:t>
            </a:r>
            <a:r>
              <a:rPr lang="fr-FR" dirty="0" smtClean="0">
                <a:latin typeface="Times New Roman"/>
                <a:ea typeface="+mn-ea"/>
                <a:cs typeface="Times New Roman"/>
              </a:rPr>
              <a:t> </a:t>
            </a:r>
            <a:r>
              <a:rPr lang="fr-FR" dirty="0" err="1" smtClean="0">
                <a:latin typeface="Times New Roman"/>
                <a:ea typeface="+mn-ea"/>
                <a:cs typeface="Times New Roman"/>
              </a:rPr>
              <a:t>region</a:t>
            </a:r>
            <a:r>
              <a:rPr lang="fr-FR" dirty="0" smtClean="0">
                <a:latin typeface="Times New Roman"/>
                <a:ea typeface="+mn-ea"/>
                <a:cs typeface="Times New Roman"/>
              </a:rPr>
              <a:t> </a:t>
            </a:r>
            <a:r>
              <a:rPr lang="fr-FR" dirty="0" err="1" smtClean="0">
                <a:latin typeface="Times New Roman"/>
                <a:ea typeface="+mn-ea"/>
                <a:cs typeface="Times New Roman"/>
              </a:rPr>
              <a:t>separately</a:t>
            </a:r>
            <a:endParaRPr lang="fr-FR" dirty="0" smtClean="0">
              <a:latin typeface="Times New Roman"/>
              <a:ea typeface="+mn-ea"/>
              <a:cs typeface="Times New Roman"/>
            </a:endParaRPr>
          </a:p>
        </p:txBody>
      </p:sp>
      <p:sp>
        <p:nvSpPr>
          <p:cNvPr id="5" name="Titre 1"/>
          <p:cNvSpPr>
            <a:spLocks noGrp="1"/>
          </p:cNvSpPr>
          <p:nvPr>
            <p:ph type="title"/>
          </p:nvPr>
        </p:nvSpPr>
        <p:spPr>
          <a:xfrm>
            <a:off x="79375" y="25400"/>
            <a:ext cx="8229600" cy="635000"/>
          </a:xfrm>
        </p:spPr>
        <p:txBody>
          <a:bodyPr rtlCol="0">
            <a:normAutofit fontScale="90000"/>
          </a:bodyPr>
          <a:lstStyle/>
          <a:p>
            <a:pPr algn="l" fontAlgn="auto">
              <a:spcAft>
                <a:spcPts val="0"/>
              </a:spcAft>
              <a:defRPr/>
            </a:pPr>
            <a:r>
              <a:rPr lang="fr-FR" b="1" dirty="0" err="1" smtClean="0">
                <a:ea typeface="+mj-ea"/>
                <a:cs typeface="+mj-cs"/>
              </a:rPr>
              <a:t>Preprocessing</a:t>
            </a:r>
            <a:endParaRPr lang="fr-FR" b="1" dirty="0">
              <a:ea typeface="+mj-ea"/>
              <a:cs typeface="+mj-cs"/>
            </a:endParaRPr>
          </a:p>
        </p:txBody>
      </p:sp>
      <p:cxnSp>
        <p:nvCxnSpPr>
          <p:cNvPr id="6" name="Connecteur droit 5"/>
          <p:cNvCxnSpPr/>
          <p:nvPr/>
        </p:nvCxnSpPr>
        <p:spPr>
          <a:xfrm>
            <a:off x="160338" y="660400"/>
            <a:ext cx="806926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Line 1"/>
          <p:cNvSpPr>
            <a:spLocks noChangeShapeType="1"/>
          </p:cNvSpPr>
          <p:nvPr/>
        </p:nvSpPr>
        <p:spPr bwMode="auto">
          <a:xfrm rot="10800000" flipH="1">
            <a:off x="473075" y="536575"/>
            <a:ext cx="8224838" cy="1588"/>
          </a:xfrm>
          <a:prstGeom prst="line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674" name="Rectangle 2"/>
          <p:cNvSpPr>
            <a:spLocks/>
          </p:cNvSpPr>
          <p:nvPr/>
        </p:nvSpPr>
        <p:spPr bwMode="auto">
          <a:xfrm>
            <a:off x="509588" y="-71438"/>
            <a:ext cx="7705725" cy="615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r>
              <a:rPr lang="en-US" sz="4200">
                <a:latin typeface="Calibri" pitchFamily="-72" charset="0"/>
              </a:rPr>
              <a:t>Modeling bi-directional reads</a:t>
            </a:r>
          </a:p>
        </p:txBody>
      </p:sp>
      <p:sp>
        <p:nvSpPr>
          <p:cNvPr id="28675" name="Text Box 6"/>
          <p:cNvSpPr txBox="1">
            <a:spLocks noChangeArrowheads="1"/>
          </p:cNvSpPr>
          <p:nvPr/>
        </p:nvSpPr>
        <p:spPr bwMode="auto">
          <a:xfrm>
            <a:off x="8393113" y="6518275"/>
            <a:ext cx="241300" cy="258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64291" tIns="32146" rIns="64291" bIns="32146">
            <a:prstTxWarp prst="textNoShape">
              <a:avLst/>
            </a:prstTxWarp>
          </a:bodyPr>
          <a:lstStyle/>
          <a:p>
            <a:pPr algn="ctr"/>
            <a:fld id="{A008A7B2-3647-4251-8ED6-810F60D0B30F}" type="slidenum">
              <a:rPr lang="en-US" sz="1300">
                <a:latin typeface="Calibri" pitchFamily="-72" charset="0"/>
              </a:rPr>
              <a:pPr algn="ctr"/>
              <a:t>14</a:t>
            </a:fld>
            <a:endParaRPr lang="en-US" sz="1300">
              <a:latin typeface="Calibri" pitchFamily="-72" charset="0"/>
            </a:endParaRPr>
          </a:p>
        </p:txBody>
      </p:sp>
      <p:sp>
        <p:nvSpPr>
          <p:cNvPr id="28676" name="Oval 7"/>
          <p:cNvSpPr>
            <a:spLocks/>
          </p:cNvSpPr>
          <p:nvPr/>
        </p:nvSpPr>
        <p:spPr bwMode="auto">
          <a:xfrm>
            <a:off x="7813675" y="5367338"/>
            <a:ext cx="892175" cy="892175"/>
          </a:xfrm>
          <a:prstGeom prst="ellipse">
            <a:avLst/>
          </a:pr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>
              <a:latin typeface="Calibri" pitchFamily="-72" charset="0"/>
            </a:endParaRPr>
          </a:p>
        </p:txBody>
      </p:sp>
      <p:pic>
        <p:nvPicPr>
          <p:cNvPr id="28677" name="Picture 8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47725" y="704850"/>
            <a:ext cx="7450138" cy="5357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30" name="Picture 10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-3175" y="561975"/>
            <a:ext cx="4092575" cy="733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31" name="Line 11"/>
          <p:cNvSpPr>
            <a:spLocks noChangeShapeType="1"/>
          </p:cNvSpPr>
          <p:nvPr/>
        </p:nvSpPr>
        <p:spPr bwMode="auto">
          <a:xfrm rot="10800000">
            <a:off x="2370138" y="1125538"/>
            <a:ext cx="2189162" cy="2154237"/>
          </a:xfrm>
          <a:prstGeom prst="line">
            <a:avLst/>
          </a:prstGeom>
          <a:noFill/>
          <a:ln w="57150">
            <a:solidFill>
              <a:srgbClr val="800000"/>
            </a:solidFill>
            <a:miter lim="800000"/>
            <a:headEnd type="stealth" w="med" len="med"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0733" name="Picture 1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235575" y="490538"/>
            <a:ext cx="3587750" cy="75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34" name="Line 14"/>
          <p:cNvSpPr>
            <a:spLocks noChangeShapeType="1"/>
          </p:cNvSpPr>
          <p:nvPr/>
        </p:nvSpPr>
        <p:spPr bwMode="auto">
          <a:xfrm rot="10800000" flipH="1">
            <a:off x="6381750" y="1082675"/>
            <a:ext cx="904875" cy="2262188"/>
          </a:xfrm>
          <a:prstGeom prst="line">
            <a:avLst/>
          </a:prstGeom>
          <a:noFill/>
          <a:ln w="57150">
            <a:solidFill>
              <a:srgbClr val="800000"/>
            </a:solidFill>
            <a:miter lim="800000"/>
            <a:headEnd type="stealth" w="med" len="med"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30735" name="Group 15"/>
          <p:cNvGrpSpPr>
            <a:grpSpLocks/>
          </p:cNvGrpSpPr>
          <p:nvPr/>
        </p:nvGrpSpPr>
        <p:grpSpPr bwMode="auto">
          <a:xfrm>
            <a:off x="2963863" y="6010275"/>
            <a:ext cx="3187700" cy="320675"/>
            <a:chOff x="0" y="120"/>
            <a:chExt cx="2855" cy="288"/>
          </a:xfrm>
        </p:grpSpPr>
        <p:pic>
          <p:nvPicPr>
            <p:cNvPr id="28708" name="Picture 16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0" y="176"/>
              <a:ext cx="204" cy="2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8709" name="Rectangle 17"/>
            <p:cNvSpPr>
              <a:spLocks/>
            </p:cNvSpPr>
            <p:nvPr/>
          </p:nvSpPr>
          <p:spPr bwMode="auto">
            <a:xfrm>
              <a:off x="830" y="120"/>
              <a:ext cx="2025" cy="2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 anchor="ctr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>
                  <a:latin typeface="Calibri" pitchFamily="-72" charset="0"/>
                </a:rPr>
                <a:t>: TF binding site position</a:t>
              </a:r>
            </a:p>
          </p:txBody>
        </p:sp>
      </p:grpSp>
      <p:grpSp>
        <p:nvGrpSpPr>
          <p:cNvPr id="30738" name="Group 18"/>
          <p:cNvGrpSpPr>
            <a:grpSpLocks/>
          </p:cNvGrpSpPr>
          <p:nvPr/>
        </p:nvGrpSpPr>
        <p:grpSpPr bwMode="auto">
          <a:xfrm>
            <a:off x="2963863" y="6346825"/>
            <a:ext cx="3336925" cy="323850"/>
            <a:chOff x="0" y="70"/>
            <a:chExt cx="2989" cy="290"/>
          </a:xfrm>
        </p:grpSpPr>
        <p:pic>
          <p:nvPicPr>
            <p:cNvPr id="28706" name="Picture 19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0" y="70"/>
              <a:ext cx="176" cy="2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8707" name="Rectangle 20"/>
            <p:cNvSpPr>
              <a:spLocks/>
            </p:cNvSpPr>
            <p:nvPr/>
          </p:nvSpPr>
          <p:spPr bwMode="auto">
            <a:xfrm>
              <a:off x="836" y="104"/>
              <a:ext cx="2153" cy="2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 anchor="ctr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>
                  <a:latin typeface="Calibri" pitchFamily="-72" charset="0"/>
                </a:rPr>
                <a:t>: average fragment length</a:t>
              </a:r>
            </a:p>
          </p:txBody>
        </p:sp>
      </p:grpSp>
      <p:sp>
        <p:nvSpPr>
          <p:cNvPr id="28684" name="Rectangle 1"/>
          <p:cNvSpPr>
            <a:spLocks noChangeArrowheads="1"/>
          </p:cNvSpPr>
          <p:nvPr/>
        </p:nvSpPr>
        <p:spPr bwMode="auto">
          <a:xfrm>
            <a:off x="1946275" y="3106738"/>
            <a:ext cx="1768475" cy="128587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35717" tIns="35717" rIns="35717" bIns="35717" anchor="ctr">
            <a:prstTxWarp prst="textNoShape">
              <a:avLst/>
            </a:prstTxWarp>
          </a:bodyPr>
          <a:lstStyle/>
          <a:p>
            <a:pPr marL="885825" indent="-349250" defTabSz="641350">
              <a:spcBef>
                <a:spcPts val="1688"/>
              </a:spcBef>
              <a:buSzPct val="171000"/>
              <a:buFontTx/>
              <a:buChar char="-"/>
            </a:pPr>
            <a:endParaRPr lang="en-US" sz="3000">
              <a:latin typeface="Gill Sans" pitchFamily="-72" charset="0"/>
              <a:sym typeface="Gill Sans" pitchFamily="-72" charset="0"/>
            </a:endParaRPr>
          </a:p>
        </p:txBody>
      </p:sp>
      <p:sp>
        <p:nvSpPr>
          <p:cNvPr id="28685" name="Isosceles Triangle 2"/>
          <p:cNvSpPr>
            <a:spLocks noChangeArrowheads="1"/>
          </p:cNvSpPr>
          <p:nvPr/>
        </p:nvSpPr>
        <p:spPr bwMode="auto">
          <a:xfrm>
            <a:off x="2428875" y="4071938"/>
            <a:ext cx="322263" cy="4826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35717" tIns="35717" rIns="35717" bIns="35717" anchor="ctr">
            <a:prstTxWarp prst="textNoShape">
              <a:avLst/>
            </a:prstTxWarp>
          </a:bodyPr>
          <a:lstStyle/>
          <a:p>
            <a:pPr marL="885825" indent="-349250" defTabSz="641350">
              <a:spcBef>
                <a:spcPts val="1688"/>
              </a:spcBef>
              <a:buSzPct val="171000"/>
              <a:buFontTx/>
              <a:buChar char="-"/>
            </a:pPr>
            <a:endParaRPr lang="en-US" sz="3000">
              <a:latin typeface="Gill Sans" pitchFamily="-72" charset="0"/>
              <a:sym typeface="Gill Sans" pitchFamily="-72" charset="0"/>
            </a:endParaRPr>
          </a:p>
        </p:txBody>
      </p:sp>
      <p:sp>
        <p:nvSpPr>
          <p:cNvPr id="28686" name="Right Arrow 3"/>
          <p:cNvSpPr>
            <a:spLocks noChangeArrowheads="1"/>
          </p:cNvSpPr>
          <p:nvPr/>
        </p:nvSpPr>
        <p:spPr bwMode="auto">
          <a:xfrm>
            <a:off x="5751513" y="4660900"/>
            <a:ext cx="1552575" cy="376238"/>
          </a:xfrm>
          <a:prstGeom prst="rightArrow">
            <a:avLst>
              <a:gd name="adj1" fmla="val 50000"/>
              <a:gd name="adj2" fmla="val 49805"/>
            </a:avLst>
          </a:prstGeom>
          <a:noFill/>
          <a:ln w="9525">
            <a:noFill/>
            <a:miter lim="800000"/>
            <a:headEnd/>
            <a:tailEnd/>
          </a:ln>
        </p:spPr>
        <p:txBody>
          <a:bodyPr lIns="35717" tIns="35717" rIns="35717" bIns="35717" anchor="ctr">
            <a:prstTxWarp prst="textNoShape">
              <a:avLst/>
            </a:prstTxWarp>
          </a:bodyPr>
          <a:lstStyle/>
          <a:p>
            <a:pPr marL="885825" indent="-349250" defTabSz="641350">
              <a:spcBef>
                <a:spcPts val="1688"/>
              </a:spcBef>
              <a:buSzPct val="171000"/>
              <a:buFontTx/>
              <a:buChar char="-"/>
            </a:pPr>
            <a:endParaRPr lang="en-US" sz="3000">
              <a:latin typeface="Gill Sans" pitchFamily="-72" charset="0"/>
              <a:sym typeface="Gill Sans" pitchFamily="-72" charset="0"/>
            </a:endParaRPr>
          </a:p>
        </p:txBody>
      </p:sp>
      <p:cxnSp>
        <p:nvCxnSpPr>
          <p:cNvPr id="28687" name="Straight Arrow Connector 5"/>
          <p:cNvCxnSpPr>
            <a:cxnSpLocks noChangeShapeType="1"/>
          </p:cNvCxnSpPr>
          <p:nvPr/>
        </p:nvCxnSpPr>
        <p:spPr bwMode="auto">
          <a:xfrm flipH="1" flipV="1">
            <a:off x="5751513" y="4660900"/>
            <a:ext cx="1660525" cy="588963"/>
          </a:xfrm>
          <a:prstGeom prst="straightConnector1">
            <a:avLst/>
          </a:prstGeom>
          <a:noFill/>
          <a:ln w="9525">
            <a:noFill/>
            <a:round/>
            <a:headEnd/>
            <a:tailEnd type="arrow" w="med" len="med"/>
          </a:ln>
        </p:spPr>
      </p:cxnSp>
      <p:cxnSp>
        <p:nvCxnSpPr>
          <p:cNvPr id="8" name="Straight Arrow Connector 7"/>
          <p:cNvCxnSpPr>
            <a:cxnSpLocks noChangeShapeType="1"/>
          </p:cNvCxnSpPr>
          <p:nvPr/>
        </p:nvCxnSpPr>
        <p:spPr bwMode="auto">
          <a:xfrm flipV="1">
            <a:off x="5589588" y="3803650"/>
            <a:ext cx="1500187" cy="804863"/>
          </a:xfrm>
          <a:prstGeom prst="straightConnector1">
            <a:avLst/>
          </a:prstGeom>
          <a:noFill/>
          <a:ln w="57150">
            <a:solidFill>
              <a:srgbClr val="800000"/>
            </a:solidFill>
            <a:round/>
            <a:headEnd type="arrow" w="med" len="med"/>
            <a:tailEnd/>
          </a:ln>
        </p:spPr>
      </p:cxnSp>
      <p:sp>
        <p:nvSpPr>
          <p:cNvPr id="13" name="TextBox 12"/>
          <p:cNvSpPr txBox="1">
            <a:spLocks noChangeArrowheads="1"/>
          </p:cNvSpPr>
          <p:nvPr/>
        </p:nvSpPr>
        <p:spPr bwMode="auto">
          <a:xfrm>
            <a:off x="6929438" y="3214688"/>
            <a:ext cx="2035175" cy="28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4291" tIns="32146" rIns="64291" bIns="32146">
            <a:prstTxWarp prst="textNoShape">
              <a:avLst/>
            </a:prstTxWarp>
            <a:spAutoFit/>
          </a:bodyPr>
          <a:lstStyle/>
          <a:p>
            <a:pPr>
              <a:lnSpc>
                <a:spcPct val="80000"/>
              </a:lnSpc>
            </a:pPr>
            <a:r>
              <a:rPr lang="en-US">
                <a:latin typeface="Calibri" pitchFamily="-72" charset="0"/>
              </a:rPr>
              <a:t>Unmappable region</a:t>
            </a:r>
          </a:p>
        </p:txBody>
      </p:sp>
      <p:sp>
        <p:nvSpPr>
          <p:cNvPr id="30" name="Donut 29"/>
          <p:cNvSpPr/>
          <p:nvPr/>
        </p:nvSpPr>
        <p:spPr bwMode="auto">
          <a:xfrm>
            <a:off x="5643563" y="4500563"/>
            <a:ext cx="642937" cy="642937"/>
          </a:xfrm>
          <a:prstGeom prst="donu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lIns="35717" tIns="35717" rIns="35717" bIns="35717" anchor="ctr">
            <a:prstTxWarp prst="textNoShape">
              <a:avLst/>
            </a:prstTxWarp>
          </a:bodyPr>
          <a:lstStyle/>
          <a:p>
            <a:pPr marL="886240" indent="-350478" defTabSz="642915">
              <a:spcBef>
                <a:spcPts val="1687"/>
              </a:spcBef>
              <a:buSzPct val="171000"/>
              <a:buFontTx/>
              <a:buChar char="-"/>
              <a:defRPr/>
            </a:pPr>
            <a:endParaRPr lang="en-US" sz="3000">
              <a:latin typeface="Gill Sans" charset="0"/>
              <a:ea typeface="ＭＳ Ｐゴシック" charset="0"/>
              <a:cs typeface="+mn-cs"/>
              <a:sym typeface="Gill Sans" charset="0"/>
            </a:endParaRPr>
          </a:p>
        </p:txBody>
      </p:sp>
      <p:cxnSp>
        <p:nvCxnSpPr>
          <p:cNvPr id="28691" name="Straight Connector 30"/>
          <p:cNvCxnSpPr>
            <a:cxnSpLocks noChangeShapeType="1"/>
          </p:cNvCxnSpPr>
          <p:nvPr/>
        </p:nvCxnSpPr>
        <p:spPr bwMode="auto">
          <a:xfrm>
            <a:off x="3094038" y="5226050"/>
            <a:ext cx="577850" cy="579438"/>
          </a:xfrm>
          <a:prstGeom prst="line">
            <a:avLst/>
          </a:prstGeom>
          <a:noFill/>
          <a:ln w="9525">
            <a:noFill/>
            <a:round/>
            <a:headEnd/>
            <a:tailEnd type="triangle" w="lg" len="med"/>
          </a:ln>
        </p:spPr>
      </p:cxnSp>
      <p:grpSp>
        <p:nvGrpSpPr>
          <p:cNvPr id="38" name="Group 37"/>
          <p:cNvGrpSpPr>
            <a:grpSpLocks/>
          </p:cNvGrpSpPr>
          <p:nvPr/>
        </p:nvGrpSpPr>
        <p:grpSpPr bwMode="auto">
          <a:xfrm>
            <a:off x="4840288" y="4500563"/>
            <a:ext cx="1381125" cy="1606550"/>
            <a:chOff x="6883400" y="6400800"/>
            <a:chExt cx="1965960" cy="2286000"/>
          </a:xfrm>
        </p:grpSpPr>
        <p:sp>
          <p:nvSpPr>
            <p:cNvPr id="29" name="Donut 28"/>
            <p:cNvSpPr/>
            <p:nvPr/>
          </p:nvSpPr>
          <p:spPr bwMode="auto">
            <a:xfrm>
              <a:off x="8026820" y="6400800"/>
              <a:ext cx="822540" cy="822237"/>
            </a:xfrm>
            <a:prstGeom prst="donut">
              <a:avLst>
                <a:gd name="adj" fmla="val 8450"/>
              </a:avLst>
            </a:prstGeom>
            <a:solidFill>
              <a:srgbClr val="800000"/>
            </a:solidFill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</p:sp>
        <p:cxnSp>
          <p:nvCxnSpPr>
            <p:cNvPr id="28705" name="Straight Arrow Connector 32"/>
            <p:cNvCxnSpPr>
              <a:cxnSpLocks noChangeShapeType="1"/>
              <a:endCxn id="29" idx="3"/>
            </p:cNvCxnSpPr>
            <p:nvPr/>
          </p:nvCxnSpPr>
          <p:spPr bwMode="auto">
            <a:xfrm flipV="1">
              <a:off x="6883400" y="7103240"/>
              <a:ext cx="1263520" cy="1583560"/>
            </a:xfrm>
            <a:prstGeom prst="straightConnector1">
              <a:avLst/>
            </a:prstGeom>
            <a:noFill/>
            <a:ln w="57150">
              <a:solidFill>
                <a:srgbClr val="800000"/>
              </a:solidFill>
              <a:round/>
              <a:headEnd/>
              <a:tailEnd type="arrow" w="med" len="med"/>
            </a:ln>
          </p:spPr>
        </p:cxnSp>
      </p:grpSp>
      <p:grpSp>
        <p:nvGrpSpPr>
          <p:cNvPr id="5" name="Group 4"/>
          <p:cNvGrpSpPr>
            <a:grpSpLocks/>
          </p:cNvGrpSpPr>
          <p:nvPr/>
        </p:nvGrpSpPr>
        <p:grpSpPr bwMode="auto">
          <a:xfrm>
            <a:off x="555625" y="4875213"/>
            <a:ext cx="4605338" cy="322262"/>
            <a:chOff x="790194" y="6934200"/>
            <a:chExt cx="6550406" cy="457200"/>
          </a:xfrm>
        </p:grpSpPr>
        <p:sp>
          <p:nvSpPr>
            <p:cNvPr id="28701" name="Rectangle 17"/>
            <p:cNvSpPr>
              <a:spLocks/>
            </p:cNvSpPr>
            <p:nvPr/>
          </p:nvSpPr>
          <p:spPr bwMode="auto">
            <a:xfrm>
              <a:off x="790194" y="6986001"/>
              <a:ext cx="1860577" cy="3896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 anchor="ctr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>
                  <a:latin typeface="Calibri" pitchFamily="-72" charset="0"/>
                </a:rPr>
                <a:t>Aligned Reads</a:t>
              </a:r>
            </a:p>
          </p:txBody>
        </p:sp>
        <p:sp>
          <p:nvSpPr>
            <p:cNvPr id="28702" name="Line 14"/>
            <p:cNvSpPr>
              <a:spLocks noChangeShapeType="1"/>
            </p:cNvSpPr>
            <p:nvPr/>
          </p:nvSpPr>
          <p:spPr bwMode="auto">
            <a:xfrm rot="10800000" flipV="1">
              <a:off x="3302000" y="6934200"/>
              <a:ext cx="2895600" cy="381000"/>
            </a:xfrm>
            <a:prstGeom prst="line">
              <a:avLst/>
            </a:prstGeom>
            <a:noFill/>
            <a:ln w="57150">
              <a:solidFill>
                <a:srgbClr val="800000"/>
              </a:solidFill>
              <a:miter lim="800000"/>
              <a:headEnd type="stealth" w="med" len="med"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03" name="Line 14"/>
            <p:cNvSpPr>
              <a:spLocks noChangeShapeType="1"/>
            </p:cNvSpPr>
            <p:nvPr/>
          </p:nvSpPr>
          <p:spPr bwMode="auto">
            <a:xfrm rot="10800000">
              <a:off x="3302000" y="7315200"/>
              <a:ext cx="4038600" cy="76200"/>
            </a:xfrm>
            <a:prstGeom prst="line">
              <a:avLst/>
            </a:prstGeom>
            <a:noFill/>
            <a:ln w="57150">
              <a:solidFill>
                <a:srgbClr val="800000"/>
              </a:solidFill>
              <a:miter lim="800000"/>
              <a:headEnd type="stealth" w="med" len="med"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9" name="Group 8"/>
          <p:cNvGrpSpPr>
            <a:grpSpLocks/>
          </p:cNvGrpSpPr>
          <p:nvPr/>
        </p:nvGrpSpPr>
        <p:grpSpPr bwMode="auto">
          <a:xfrm>
            <a:off x="5054600" y="1874838"/>
            <a:ext cx="631825" cy="4554537"/>
            <a:chOff x="7188200" y="2667000"/>
            <a:chExt cx="899160" cy="6477000"/>
          </a:xfrm>
        </p:grpSpPr>
        <p:grpSp>
          <p:nvGrpSpPr>
            <p:cNvPr id="28697" name="Group 43"/>
            <p:cNvGrpSpPr>
              <a:grpSpLocks/>
            </p:cNvGrpSpPr>
            <p:nvPr/>
          </p:nvGrpSpPr>
          <p:grpSpPr bwMode="auto">
            <a:xfrm flipH="1">
              <a:off x="7188200" y="2667000"/>
              <a:ext cx="228600" cy="6477000"/>
              <a:chOff x="7416800" y="2667000"/>
              <a:chExt cx="2438400" cy="6019800"/>
            </a:xfrm>
          </p:grpSpPr>
          <p:sp>
            <p:nvSpPr>
              <p:cNvPr id="40" name="Donut 39"/>
              <p:cNvSpPr/>
              <p:nvPr/>
            </p:nvSpPr>
            <p:spPr bwMode="auto">
              <a:xfrm>
                <a:off x="7421278" y="2667000"/>
                <a:ext cx="819337" cy="822503"/>
              </a:xfrm>
              <a:prstGeom prst="donut">
                <a:avLst>
                  <a:gd name="adj" fmla="val 8450"/>
                </a:avLst>
              </a:prstGeom>
              <a:solidFill>
                <a:srgbClr val="800000"/>
              </a:solidFill>
              <a:ln>
                <a:noFill/>
              </a:ln>
              <a:effectLst/>
              <a:extLst>
                <a:ext uri="{91240B29-F687-4f45-9708-019B960494DF}"/>
                <a:ext uri="{AF507438-7753-43e0-B8FC-AC1667EBCBE1}"/>
              </a:extLst>
            </p:spPr>
          </p:sp>
          <p:cxnSp>
            <p:nvCxnSpPr>
              <p:cNvPr id="28700" name="Straight Arrow Connector 40"/>
              <p:cNvCxnSpPr>
                <a:cxnSpLocks noChangeShapeType="1"/>
                <a:endCxn id="40" idx="5"/>
              </p:cNvCxnSpPr>
              <p:nvPr/>
            </p:nvCxnSpPr>
            <p:spPr bwMode="auto">
              <a:xfrm rot="16200000" flipV="1">
                <a:off x="6328540" y="5160140"/>
                <a:ext cx="5317360" cy="1735960"/>
              </a:xfrm>
              <a:prstGeom prst="straightConnector1">
                <a:avLst/>
              </a:prstGeom>
              <a:noFill/>
              <a:ln w="57150">
                <a:solidFill>
                  <a:srgbClr val="800000"/>
                </a:solidFill>
                <a:round/>
                <a:headEnd/>
                <a:tailEnd type="arrow" w="med" len="med"/>
              </a:ln>
            </p:spPr>
          </p:cxnSp>
        </p:grpSp>
        <p:sp>
          <p:nvSpPr>
            <p:cNvPr id="36" name="Donut 35"/>
            <p:cNvSpPr/>
            <p:nvPr/>
          </p:nvSpPr>
          <p:spPr bwMode="auto">
            <a:xfrm>
              <a:off x="7265013" y="2743758"/>
              <a:ext cx="822347" cy="821760"/>
            </a:xfrm>
            <a:prstGeom prst="donut">
              <a:avLst>
                <a:gd name="adj" fmla="val 8450"/>
              </a:avLst>
            </a:prstGeom>
            <a:solidFill>
              <a:srgbClr val="800000"/>
            </a:solidFill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</p:sp>
      </p:grpSp>
      <p:sp>
        <p:nvSpPr>
          <p:cNvPr id="39" name="TextBox 38"/>
          <p:cNvSpPr txBox="1">
            <a:spLocks noChangeArrowheads="1"/>
          </p:cNvSpPr>
          <p:nvPr/>
        </p:nvSpPr>
        <p:spPr bwMode="auto">
          <a:xfrm>
            <a:off x="6500813" y="2143125"/>
            <a:ext cx="2357437" cy="28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4291" tIns="32146" rIns="64291" bIns="32146">
            <a:prstTxWarp prst="textNoShape">
              <a:avLst/>
            </a:prstTxWarp>
            <a:spAutoFit/>
          </a:bodyPr>
          <a:lstStyle/>
          <a:p>
            <a:pPr>
              <a:lnSpc>
                <a:spcPct val="80000"/>
              </a:lnSpc>
            </a:pPr>
            <a:r>
              <a:rPr lang="en-US">
                <a:latin typeface="Calibri" pitchFamily="-72" charset="0"/>
              </a:rPr>
              <a:t>Kernel density</a:t>
            </a:r>
          </a:p>
        </p:txBody>
      </p:sp>
      <p:cxnSp>
        <p:nvCxnSpPr>
          <p:cNvPr id="42" name="Straight Arrow Connector 41"/>
          <p:cNvCxnSpPr>
            <a:cxnSpLocks noChangeShapeType="1"/>
          </p:cNvCxnSpPr>
          <p:nvPr/>
        </p:nvCxnSpPr>
        <p:spPr bwMode="auto">
          <a:xfrm flipV="1">
            <a:off x="6340475" y="2411413"/>
            <a:ext cx="214313" cy="214312"/>
          </a:xfrm>
          <a:prstGeom prst="straightConnector1">
            <a:avLst/>
          </a:prstGeom>
          <a:noFill/>
          <a:ln w="57150">
            <a:solidFill>
              <a:srgbClr val="800000"/>
            </a:solidFill>
            <a:round/>
            <a:headEnd type="arrow" w="med" len="med"/>
            <a:tailEnd/>
          </a:ln>
        </p:spPr>
      </p:cxn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5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6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35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35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2" dur="1000" fill="hold"/>
                                        <p:tgtEl>
                                          <p:spTgt spid="30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35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4" dur="1000" fill="hold"/>
                                        <p:tgtEl>
                                          <p:spTgt spid="30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35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35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4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31" grpId="0" animBg="1"/>
      <p:bldP spid="30731" grpId="1" animBg="1"/>
      <p:bldP spid="30731" grpId="2" animBg="1"/>
      <p:bldP spid="30734" grpId="0" animBg="1"/>
      <p:bldP spid="30734" grpId="1" animBg="1"/>
      <p:bldP spid="30734" grpId="2" animBg="1"/>
      <p:bldP spid="13" grpId="0"/>
      <p:bldP spid="13" grpId="1"/>
      <p:bldP spid="3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1" name="Picture 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79513" y="1308100"/>
            <a:ext cx="7196137" cy="4833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22" name="Line 2"/>
          <p:cNvSpPr>
            <a:spLocks noChangeShapeType="1"/>
          </p:cNvSpPr>
          <p:nvPr/>
        </p:nvSpPr>
        <p:spPr bwMode="auto">
          <a:xfrm rot="10800000" flipH="1">
            <a:off x="473075" y="533400"/>
            <a:ext cx="8224838" cy="1588"/>
          </a:xfrm>
          <a:prstGeom prst="line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723" name="Rectangle 3"/>
          <p:cNvSpPr>
            <a:spLocks/>
          </p:cNvSpPr>
          <p:nvPr/>
        </p:nvSpPr>
        <p:spPr bwMode="auto">
          <a:xfrm>
            <a:off x="509588" y="-71438"/>
            <a:ext cx="7705725" cy="615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r>
              <a:rPr lang="en-US" sz="4200">
                <a:latin typeface="Calibri" pitchFamily="-72" charset="0"/>
              </a:rPr>
              <a:t>Modeling bi-directional reads</a:t>
            </a:r>
          </a:p>
        </p:txBody>
      </p:sp>
      <p:sp>
        <p:nvSpPr>
          <p:cNvPr id="30724" name="Text Box 7"/>
          <p:cNvSpPr txBox="1">
            <a:spLocks noChangeArrowheads="1"/>
          </p:cNvSpPr>
          <p:nvPr/>
        </p:nvSpPr>
        <p:spPr bwMode="auto">
          <a:xfrm>
            <a:off x="8393113" y="6518275"/>
            <a:ext cx="241300" cy="258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64291" tIns="32146" rIns="64291" bIns="32146">
            <a:prstTxWarp prst="textNoShape">
              <a:avLst/>
            </a:prstTxWarp>
          </a:bodyPr>
          <a:lstStyle/>
          <a:p>
            <a:pPr algn="ctr"/>
            <a:fld id="{81BBE3D1-40AC-4E7D-9211-4FEEA4E0B261}" type="slidenum">
              <a:rPr lang="en-US" sz="1300">
                <a:latin typeface="Calibri" pitchFamily="-72" charset="0"/>
              </a:rPr>
              <a:pPr algn="ctr"/>
              <a:t>15</a:t>
            </a:fld>
            <a:endParaRPr lang="en-US" sz="1300">
              <a:latin typeface="Calibri" pitchFamily="-72" charset="0"/>
            </a:endParaRPr>
          </a:p>
        </p:txBody>
      </p:sp>
      <p:sp>
        <p:nvSpPr>
          <p:cNvPr id="30725" name="Oval 8"/>
          <p:cNvSpPr>
            <a:spLocks/>
          </p:cNvSpPr>
          <p:nvPr/>
        </p:nvSpPr>
        <p:spPr bwMode="auto">
          <a:xfrm>
            <a:off x="7813675" y="5367338"/>
            <a:ext cx="892175" cy="892175"/>
          </a:xfrm>
          <a:prstGeom prst="ellipse">
            <a:avLst/>
          </a:pr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>
              <a:latin typeface="Calibri" pitchFamily="-72" charset="0"/>
            </a:endParaRPr>
          </a:p>
        </p:txBody>
      </p:sp>
      <p:sp>
        <p:nvSpPr>
          <p:cNvPr id="30726" name="Line 9"/>
          <p:cNvSpPr>
            <a:spLocks noChangeShapeType="1"/>
          </p:cNvSpPr>
          <p:nvPr/>
        </p:nvSpPr>
        <p:spPr bwMode="auto">
          <a:xfrm rot="10800000">
            <a:off x="2439988" y="1190625"/>
            <a:ext cx="1489075" cy="2000250"/>
          </a:xfrm>
          <a:prstGeom prst="line">
            <a:avLst/>
          </a:prstGeom>
          <a:noFill/>
          <a:ln w="57150">
            <a:solidFill>
              <a:srgbClr val="800000"/>
            </a:solidFill>
            <a:miter lim="800000"/>
            <a:headEnd type="stealth" w="med" len="med"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727" name="Line 10"/>
          <p:cNvSpPr>
            <a:spLocks noChangeShapeType="1"/>
          </p:cNvSpPr>
          <p:nvPr/>
        </p:nvSpPr>
        <p:spPr bwMode="auto">
          <a:xfrm rot="10800000" flipH="1">
            <a:off x="5797550" y="1225550"/>
            <a:ext cx="1465263" cy="2311400"/>
          </a:xfrm>
          <a:prstGeom prst="line">
            <a:avLst/>
          </a:prstGeom>
          <a:noFill/>
          <a:ln w="57150">
            <a:solidFill>
              <a:srgbClr val="800000"/>
            </a:solidFill>
            <a:miter lim="800000"/>
            <a:headEnd type="stealth" w="med" len="med"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0728" name="Picture 11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06363" y="441325"/>
            <a:ext cx="3983037" cy="1135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29" name="Picture 1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126038" y="487363"/>
            <a:ext cx="3562350" cy="1035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30" name="Picture 1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25475" y="6053138"/>
            <a:ext cx="2052638" cy="420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31" name="Picture 14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3071813" y="6094413"/>
            <a:ext cx="205422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Espace réservé du contenu 2"/>
          <p:cNvSpPr>
            <a:spLocks noGrp="1"/>
          </p:cNvSpPr>
          <p:nvPr>
            <p:ph idx="1"/>
          </p:nvPr>
        </p:nvSpPr>
        <p:spPr>
          <a:xfrm>
            <a:off x="457200" y="1209675"/>
            <a:ext cx="8229600" cy="4525963"/>
          </a:xfrm>
        </p:spPr>
        <p:txBody>
          <a:bodyPr/>
          <a:lstStyle/>
          <a:p>
            <a:r>
              <a:rPr lang="fr-FR" sz="2800">
                <a:latin typeface="Times New Roman" pitchFamily="-72" charset="0"/>
                <a:ea typeface="Times New Roman" pitchFamily="-72" charset="0"/>
                <a:cs typeface="Times New Roman" pitchFamily="-72" charset="0"/>
              </a:rPr>
              <a:t>Use an ECM type algorithm </a:t>
            </a:r>
          </a:p>
          <a:p>
            <a:endParaRPr lang="fr-FR" sz="2800">
              <a:latin typeface="Times New Roman" pitchFamily="-72" charset="0"/>
              <a:ea typeface="Times New Roman" pitchFamily="-72" charset="0"/>
              <a:cs typeface="Times New Roman" pitchFamily="-72" charset="0"/>
            </a:endParaRPr>
          </a:p>
          <a:p>
            <a:r>
              <a:rPr lang="fr-FR" sz="2800">
                <a:latin typeface="Times New Roman" pitchFamily="-72" charset="0"/>
                <a:ea typeface="Times New Roman" pitchFamily="-72" charset="0"/>
                <a:cs typeface="Times New Roman" pitchFamily="-72" charset="0"/>
              </a:rPr>
              <a:t>E-step: Missing data are the cluster memberships and the weights of the normal distribution. Explicite formulation for the E-step </a:t>
            </a:r>
          </a:p>
          <a:p>
            <a:endParaRPr lang="fr-FR" sz="2800">
              <a:latin typeface="Times New Roman" pitchFamily="-72" charset="0"/>
              <a:ea typeface="Times New Roman" pitchFamily="-72" charset="0"/>
              <a:cs typeface="Times New Roman" pitchFamily="-72" charset="0"/>
            </a:endParaRPr>
          </a:p>
          <a:p>
            <a:r>
              <a:rPr lang="fr-FR" sz="2800">
                <a:latin typeface="Times New Roman" pitchFamily="-72" charset="0"/>
                <a:ea typeface="Times New Roman" pitchFamily="-72" charset="0"/>
                <a:cs typeface="Times New Roman" pitchFamily="-72" charset="0"/>
              </a:rPr>
              <a:t>Mstep: No closed form estimates, so split into two M steps </a:t>
            </a:r>
          </a:p>
          <a:p>
            <a:endParaRPr lang="fr-FR" sz="2800">
              <a:latin typeface="Times New Roman" pitchFamily="-72" charset="0"/>
              <a:ea typeface="Times New Roman" pitchFamily="-72" charset="0"/>
              <a:cs typeface="Times New Roman" pitchFamily="-72" charset="0"/>
            </a:endParaRPr>
          </a:p>
        </p:txBody>
      </p:sp>
      <p:sp>
        <p:nvSpPr>
          <p:cNvPr id="5" name="Titre 1"/>
          <p:cNvSpPr>
            <a:spLocks noGrp="1"/>
          </p:cNvSpPr>
          <p:nvPr>
            <p:ph type="title"/>
          </p:nvPr>
        </p:nvSpPr>
        <p:spPr>
          <a:xfrm>
            <a:off x="79375" y="25400"/>
            <a:ext cx="8229600" cy="635000"/>
          </a:xfrm>
        </p:spPr>
        <p:txBody>
          <a:bodyPr rtlCol="0">
            <a:normAutofit fontScale="90000"/>
          </a:bodyPr>
          <a:lstStyle/>
          <a:p>
            <a:pPr algn="l" fontAlgn="auto">
              <a:spcAft>
                <a:spcPts val="0"/>
              </a:spcAft>
              <a:defRPr/>
            </a:pPr>
            <a:r>
              <a:rPr lang="fr-FR" b="1" dirty="0" err="1" smtClean="0">
                <a:ea typeface="+mj-ea"/>
                <a:cs typeface="+mj-cs"/>
              </a:rPr>
              <a:t>Parameter</a:t>
            </a:r>
            <a:r>
              <a:rPr lang="fr-FR" b="1" dirty="0" smtClean="0">
                <a:ea typeface="+mj-ea"/>
                <a:cs typeface="+mj-cs"/>
              </a:rPr>
              <a:t> estimation</a:t>
            </a:r>
            <a:endParaRPr lang="fr-FR" b="1" dirty="0">
              <a:ea typeface="+mj-ea"/>
              <a:cs typeface="+mj-cs"/>
            </a:endParaRPr>
          </a:p>
        </p:txBody>
      </p:sp>
      <p:cxnSp>
        <p:nvCxnSpPr>
          <p:cNvPr id="6" name="Connecteur droit 5"/>
          <p:cNvCxnSpPr/>
          <p:nvPr/>
        </p:nvCxnSpPr>
        <p:spPr>
          <a:xfrm>
            <a:off x="160338" y="660400"/>
            <a:ext cx="806926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Line 1"/>
          <p:cNvSpPr>
            <a:spLocks noChangeShapeType="1"/>
          </p:cNvSpPr>
          <p:nvPr/>
        </p:nvSpPr>
        <p:spPr bwMode="auto">
          <a:xfrm rot="10800000" flipH="1">
            <a:off x="473075" y="482600"/>
            <a:ext cx="8224838" cy="1588"/>
          </a:xfrm>
          <a:prstGeom prst="line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794" name="Rectangle 2"/>
          <p:cNvSpPr>
            <a:spLocks/>
          </p:cNvSpPr>
          <p:nvPr/>
        </p:nvSpPr>
        <p:spPr bwMode="auto">
          <a:xfrm>
            <a:off x="509588" y="-71438"/>
            <a:ext cx="7705725" cy="615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r>
              <a:rPr lang="en-US" sz="4200">
                <a:latin typeface="Calibri" pitchFamily="-72" charset="0"/>
              </a:rPr>
              <a:t>Prior distributions</a:t>
            </a:r>
          </a:p>
        </p:txBody>
      </p:sp>
      <p:sp>
        <p:nvSpPr>
          <p:cNvPr id="33795" name="Text Box 6"/>
          <p:cNvSpPr txBox="1">
            <a:spLocks noChangeArrowheads="1"/>
          </p:cNvSpPr>
          <p:nvPr/>
        </p:nvSpPr>
        <p:spPr bwMode="auto">
          <a:xfrm>
            <a:off x="8393113" y="6518275"/>
            <a:ext cx="241300" cy="258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64291" tIns="32146" rIns="64291" bIns="32146">
            <a:prstTxWarp prst="textNoShape">
              <a:avLst/>
            </a:prstTxWarp>
          </a:bodyPr>
          <a:lstStyle/>
          <a:p>
            <a:pPr algn="ctr"/>
            <a:fld id="{D858B107-D06C-4CEF-A55E-8531F7971B45}" type="slidenum">
              <a:rPr lang="en-US" sz="1300">
                <a:latin typeface="Calibri" pitchFamily="-72" charset="0"/>
              </a:rPr>
              <a:pPr algn="ctr"/>
              <a:t>17</a:t>
            </a:fld>
            <a:endParaRPr lang="en-US" sz="1300">
              <a:latin typeface="Calibri" pitchFamily="-72" charset="0"/>
            </a:endParaRPr>
          </a:p>
        </p:txBody>
      </p:sp>
      <p:sp>
        <p:nvSpPr>
          <p:cNvPr id="33796" name="Rectangle 10"/>
          <p:cNvSpPr>
            <a:spLocks/>
          </p:cNvSpPr>
          <p:nvPr/>
        </p:nvSpPr>
        <p:spPr bwMode="auto">
          <a:xfrm>
            <a:off x="496888" y="936625"/>
            <a:ext cx="8147050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>
            <a:prstTxWarp prst="textNoShape">
              <a:avLst/>
            </a:prstTxWarp>
            <a:spAutoFit/>
          </a:bodyPr>
          <a:lstStyle/>
          <a:p>
            <a:pPr marL="401638" indent="-401638">
              <a:buFont typeface="Wingdings" pitchFamily="-72" charset="2"/>
              <a:buChar char="§"/>
            </a:pPr>
            <a:r>
              <a:rPr lang="en-US" sz="2800">
                <a:latin typeface="Calibri" pitchFamily="-72" charset="0"/>
              </a:rPr>
              <a:t>Use Normal Inverse Gamma conjugate prior for computational </a:t>
            </a:r>
            <a:r>
              <a:rPr lang="en-US">
                <a:latin typeface="Calibri" pitchFamily="-72" charset="0"/>
              </a:rPr>
              <a:t>convenience</a:t>
            </a:r>
          </a:p>
        </p:txBody>
      </p:sp>
      <p:sp>
        <p:nvSpPr>
          <p:cNvPr id="33797" name="Rectangle 11"/>
          <p:cNvSpPr>
            <a:spLocks/>
          </p:cNvSpPr>
          <p:nvPr/>
        </p:nvSpPr>
        <p:spPr bwMode="auto">
          <a:xfrm>
            <a:off x="500063" y="4071938"/>
            <a:ext cx="8208962" cy="946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pPr marL="401638" indent="-401638">
              <a:buFont typeface="Wingdings" pitchFamily="-72" charset="2"/>
              <a:buChar char="§"/>
            </a:pPr>
            <a:r>
              <a:rPr lang="en-US" sz="2800">
                <a:latin typeface="Calibri" pitchFamily="-72" charset="0"/>
              </a:rPr>
              <a:t>Hyper-parameters are chosen to match our prior knowledge (eg. DNA fragment length 80-300 bps)</a:t>
            </a:r>
          </a:p>
        </p:txBody>
      </p:sp>
      <p:pic>
        <p:nvPicPr>
          <p:cNvPr id="33798" name="Picture 1" descr="screenshot_01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36638" y="2036763"/>
            <a:ext cx="6267450" cy="1457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1"/>
          <p:cNvSpPr>
            <a:spLocks/>
          </p:cNvSpPr>
          <p:nvPr/>
        </p:nvSpPr>
        <p:spPr bwMode="auto">
          <a:xfrm>
            <a:off x="231775" y="642938"/>
            <a:ext cx="8680450" cy="6054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pPr marL="401638" indent="-401638">
              <a:lnSpc>
                <a:spcPct val="80000"/>
              </a:lnSpc>
              <a:buFont typeface="Wingdings" pitchFamily="-72" charset="2"/>
              <a:buChar char="§"/>
            </a:pPr>
            <a:r>
              <a:rPr lang="en-US" sz="2800">
                <a:latin typeface="Calibri" pitchFamily="-72" charset="0"/>
              </a:rPr>
              <a:t>Genome is made of a short alphabet (A,G,C,T), hence sequence repeats can occur! So many short reads are discarded due to no uniquely aligned positions.</a:t>
            </a:r>
          </a:p>
          <a:p>
            <a:pPr marL="401638" indent="-401638">
              <a:lnSpc>
                <a:spcPct val="80000"/>
              </a:lnSpc>
              <a:buFont typeface="Wingdings" pitchFamily="-72" charset="2"/>
              <a:buChar char="§"/>
            </a:pPr>
            <a:r>
              <a:rPr lang="en-US" sz="2800">
                <a:latin typeface="Calibri" pitchFamily="-72" charset="0"/>
              </a:rPr>
              <a:t>The amount of missing reads is unknown in each unmappable region.</a:t>
            </a:r>
          </a:p>
          <a:p>
            <a:pPr marL="401638" indent="-401638">
              <a:lnSpc>
                <a:spcPct val="80000"/>
              </a:lnSpc>
              <a:buFont typeface="Wingdings" pitchFamily="-72" charset="2"/>
              <a:buChar char="§"/>
            </a:pPr>
            <a:r>
              <a:rPr lang="en-US" sz="2800">
                <a:latin typeface="Calibri" pitchFamily="-72" charset="0"/>
              </a:rPr>
              <a:t>Boundaries of unmappable regions are known -- (the  0/1 mappability profile obtained by exhaustive enumeration)</a:t>
            </a:r>
          </a:p>
          <a:p>
            <a:pPr marL="401638" indent="-401638">
              <a:lnSpc>
                <a:spcPct val="80000"/>
              </a:lnSpc>
              <a:buFont typeface="Wingdings" pitchFamily="-72" charset="2"/>
              <a:buChar char="§"/>
            </a:pPr>
            <a:r>
              <a:rPr lang="en-US" sz="2800">
                <a:latin typeface="Calibri" pitchFamily="-72" charset="0"/>
              </a:rPr>
              <a:t>Use an idea of McLachlan and Jones (1998) for grouped and truncated data -- introducing latent variables: </a:t>
            </a:r>
          </a:p>
          <a:p>
            <a:pPr marL="722313" lvl="1" indent="-401638">
              <a:lnSpc>
                <a:spcPct val="80000"/>
              </a:lnSpc>
              <a:buFont typeface="Arial" pitchFamily="-72" charset="0"/>
              <a:buChar char="•"/>
            </a:pPr>
            <a:r>
              <a:rPr lang="en-US" sz="2500">
                <a:latin typeface="Calibri" pitchFamily="-72" charset="0"/>
              </a:rPr>
              <a:t>amount of missing reads (negative multinomial) </a:t>
            </a:r>
          </a:p>
          <a:p>
            <a:pPr marL="722313" lvl="1" indent="-401638">
              <a:lnSpc>
                <a:spcPct val="80000"/>
              </a:lnSpc>
              <a:buFont typeface="Arial" pitchFamily="-72" charset="0"/>
              <a:buChar char="•"/>
            </a:pPr>
            <a:r>
              <a:rPr lang="en-US" sz="2500">
                <a:latin typeface="Calibri" pitchFamily="-72" charset="0"/>
              </a:rPr>
              <a:t>positions of missing reads (same dist’n as observed reads)</a:t>
            </a:r>
          </a:p>
          <a:p>
            <a:pPr marL="401638" indent="-401638">
              <a:lnSpc>
                <a:spcPct val="80000"/>
              </a:lnSpc>
              <a:buFont typeface="Wingdings" pitchFamily="-72" charset="2"/>
              <a:buChar char="§"/>
            </a:pPr>
            <a:r>
              <a:rPr lang="en-US" sz="2500">
                <a:latin typeface="Calibri" pitchFamily="-72" charset="0"/>
              </a:rPr>
              <a:t>We use EM algorithm for fitting hierarchical mixture models incorporating these latent variables </a:t>
            </a:r>
          </a:p>
        </p:txBody>
      </p:sp>
      <p:sp>
        <p:nvSpPr>
          <p:cNvPr id="34818" name="Line 2"/>
          <p:cNvSpPr>
            <a:spLocks noChangeShapeType="1"/>
          </p:cNvSpPr>
          <p:nvPr/>
        </p:nvSpPr>
        <p:spPr bwMode="auto">
          <a:xfrm rot="10800000" flipH="1">
            <a:off x="473075" y="587375"/>
            <a:ext cx="8224838" cy="1588"/>
          </a:xfrm>
          <a:prstGeom prst="line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819" name="Rectangle 3"/>
          <p:cNvSpPr>
            <a:spLocks/>
          </p:cNvSpPr>
          <p:nvPr/>
        </p:nvSpPr>
        <p:spPr bwMode="auto">
          <a:xfrm>
            <a:off x="509588" y="-71438"/>
            <a:ext cx="7705725" cy="615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r>
              <a:rPr lang="en-US" sz="4200">
                <a:latin typeface="Calibri" pitchFamily="-72" charset="0"/>
              </a:rPr>
              <a:t>The missing reads</a:t>
            </a:r>
          </a:p>
        </p:txBody>
      </p:sp>
      <p:sp>
        <p:nvSpPr>
          <p:cNvPr id="34820" name="Text Box 7"/>
          <p:cNvSpPr txBox="1">
            <a:spLocks noChangeArrowheads="1"/>
          </p:cNvSpPr>
          <p:nvPr/>
        </p:nvSpPr>
        <p:spPr bwMode="auto">
          <a:xfrm>
            <a:off x="8393113" y="6518275"/>
            <a:ext cx="241300" cy="258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64291" tIns="32146" rIns="64291" bIns="32146">
            <a:prstTxWarp prst="textNoShape">
              <a:avLst/>
            </a:prstTxWarp>
          </a:bodyPr>
          <a:lstStyle/>
          <a:p>
            <a:pPr algn="ctr"/>
            <a:fld id="{3D6254A9-2F2B-4B4F-992D-6528D7CDEA76}" type="slidenum">
              <a:rPr lang="en-US" sz="1300">
                <a:latin typeface="Calibri" pitchFamily="-72" charset="0"/>
              </a:rPr>
              <a:pPr algn="ctr"/>
              <a:t>18</a:t>
            </a:fld>
            <a:endParaRPr lang="en-US" sz="1300">
              <a:latin typeface="Calibri" pitchFamily="-72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Espace réservé du contenu 2"/>
          <p:cNvSpPr>
            <a:spLocks noGrp="1"/>
          </p:cNvSpPr>
          <p:nvPr>
            <p:ph idx="1"/>
          </p:nvPr>
        </p:nvSpPr>
        <p:spPr>
          <a:xfrm>
            <a:off x="457200" y="1179513"/>
            <a:ext cx="8229600" cy="4525962"/>
          </a:xfrm>
        </p:spPr>
        <p:txBody>
          <a:bodyPr/>
          <a:lstStyle/>
          <a:p>
            <a:r>
              <a:rPr lang="fr-FR" sz="2800">
                <a:latin typeface="Times New Roman" pitchFamily="-72" charset="0"/>
                <a:ea typeface="Times New Roman" pitchFamily="-72" charset="0"/>
                <a:cs typeface="Times New Roman" pitchFamily="-72" charset="0"/>
              </a:rPr>
              <a:t>Compute an enrichment score to rank and identify an interesting list of binding events. </a:t>
            </a:r>
          </a:p>
          <a:p>
            <a:endParaRPr lang="fr-FR" sz="2800">
              <a:latin typeface="Times New Roman" pitchFamily="-72" charset="0"/>
              <a:ea typeface="Times New Roman" pitchFamily="-72" charset="0"/>
              <a:cs typeface="Times New Roman" pitchFamily="-72" charset="0"/>
            </a:endParaRPr>
          </a:p>
          <a:p>
            <a:r>
              <a:rPr lang="fr-FR" sz="2800">
                <a:latin typeface="Times New Roman" pitchFamily="-72" charset="0"/>
                <a:ea typeface="Times New Roman" pitchFamily="-72" charset="0"/>
                <a:cs typeface="Times New Roman" pitchFamily="-72" charset="0"/>
              </a:rPr>
              <a:t>The enrichment score is defined as the ratio (IP/ Control) of the observed F/R reads falling in the 90% contours of the F/R distributions. </a:t>
            </a:r>
          </a:p>
          <a:p>
            <a:endParaRPr lang="fr-FR" sz="2800">
              <a:latin typeface="Times New Roman" pitchFamily="-72" charset="0"/>
              <a:ea typeface="Times New Roman" pitchFamily="-72" charset="0"/>
              <a:cs typeface="Times New Roman" pitchFamily="-72" charset="0"/>
            </a:endParaRPr>
          </a:p>
          <a:p>
            <a:r>
              <a:rPr lang="fr-FR" sz="2800">
                <a:latin typeface="Times New Roman" pitchFamily="-72" charset="0"/>
                <a:ea typeface="Times New Roman" pitchFamily="-72" charset="0"/>
                <a:cs typeface="Times New Roman" pitchFamily="-72" charset="0"/>
              </a:rPr>
              <a:t>By swapping the IP/Control samples, we can get an estimate of the number of false positives for a given threshold, and thus compute an estimate of the FDR </a:t>
            </a:r>
          </a:p>
          <a:p>
            <a:endParaRPr lang="fr-FR" sz="2800">
              <a:latin typeface="Times New Roman" pitchFamily="-72" charset="0"/>
              <a:ea typeface="Times New Roman" pitchFamily="-72" charset="0"/>
              <a:cs typeface="Times New Roman" pitchFamily="-72" charset="0"/>
            </a:endParaRPr>
          </a:p>
        </p:txBody>
      </p:sp>
      <p:sp>
        <p:nvSpPr>
          <p:cNvPr id="4" name="Titre 1"/>
          <p:cNvSpPr txBox="1">
            <a:spLocks/>
          </p:cNvSpPr>
          <p:nvPr/>
        </p:nvSpPr>
        <p:spPr>
          <a:xfrm>
            <a:off x="79375" y="25400"/>
            <a:ext cx="8229600" cy="635000"/>
          </a:xfrm>
          <a:prstGeom prst="rect">
            <a:avLst/>
          </a:prstGeom>
          <a:ln>
            <a:noFill/>
          </a:ln>
        </p:spPr>
        <p:txBody>
          <a:bodyPr anchor="ctr"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auto">
              <a:spcAft>
                <a:spcPts val="0"/>
              </a:spcAft>
              <a:defRPr/>
            </a:pPr>
            <a:r>
              <a:rPr lang="fr-FR" b="1" dirty="0" err="1" smtClean="0"/>
              <a:t>Scoring</a:t>
            </a:r>
            <a:r>
              <a:rPr lang="fr-FR" b="1" dirty="0" smtClean="0"/>
              <a:t> </a:t>
            </a:r>
            <a:r>
              <a:rPr lang="fr-FR" b="1" dirty="0" err="1" smtClean="0"/>
              <a:t>binding</a:t>
            </a:r>
            <a:r>
              <a:rPr lang="fr-FR" b="1" dirty="0" smtClean="0"/>
              <a:t> </a:t>
            </a:r>
            <a:r>
              <a:rPr lang="fr-FR" b="1" dirty="0" err="1" smtClean="0"/>
              <a:t>events</a:t>
            </a:r>
            <a:endParaRPr lang="fr-FR" b="1" dirty="0"/>
          </a:p>
        </p:txBody>
      </p:sp>
      <p:cxnSp>
        <p:nvCxnSpPr>
          <p:cNvPr id="5" name="Connecteur droit 4"/>
          <p:cNvCxnSpPr/>
          <p:nvPr/>
        </p:nvCxnSpPr>
        <p:spPr>
          <a:xfrm>
            <a:off x="160338" y="660400"/>
            <a:ext cx="806926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9375" y="25400"/>
            <a:ext cx="8229600" cy="635000"/>
          </a:xfrm>
        </p:spPr>
        <p:txBody>
          <a:bodyPr rtlCol="0">
            <a:normAutofit fontScale="90000"/>
          </a:bodyPr>
          <a:lstStyle/>
          <a:p>
            <a:pPr algn="l" fontAlgn="auto">
              <a:spcAft>
                <a:spcPts val="0"/>
              </a:spcAft>
              <a:defRPr/>
            </a:pPr>
            <a:r>
              <a:rPr lang="fr-FR" b="1" dirty="0" err="1" smtClean="0">
                <a:ea typeface="+mj-ea"/>
                <a:cs typeface="+mj-cs"/>
              </a:rPr>
              <a:t>Outline</a:t>
            </a:r>
            <a:endParaRPr lang="fr-FR" b="1" dirty="0">
              <a:ea typeface="+mj-ea"/>
              <a:cs typeface="+mj-cs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66713" y="1109663"/>
            <a:ext cx="8653462" cy="4525962"/>
          </a:xfrm>
        </p:spPr>
        <p:txBody>
          <a:bodyPr rtlCol="0">
            <a:normAutofit fontScale="92500"/>
          </a:bodyPr>
          <a:lstStyle/>
          <a:p>
            <a:pPr fontAlgn="auto">
              <a:spcAft>
                <a:spcPts val="0"/>
              </a:spcAft>
              <a:buFont typeface="Arial"/>
              <a:buChar char="•"/>
              <a:defRPr/>
            </a:pPr>
            <a:r>
              <a:rPr lang="fr-FR" dirty="0">
                <a:latin typeface="Times New Roman"/>
                <a:ea typeface="+mn-ea"/>
                <a:cs typeface="Times New Roman"/>
              </a:rPr>
              <a:t>High </a:t>
            </a:r>
            <a:r>
              <a:rPr lang="fr-FR" dirty="0" err="1">
                <a:latin typeface="Times New Roman"/>
                <a:ea typeface="+mn-ea"/>
                <a:cs typeface="Times New Roman"/>
              </a:rPr>
              <a:t>throughput</a:t>
            </a:r>
            <a:r>
              <a:rPr lang="fr-FR" dirty="0">
                <a:latin typeface="Times New Roman"/>
                <a:ea typeface="+mn-ea"/>
                <a:cs typeface="Times New Roman"/>
              </a:rPr>
              <a:t> </a:t>
            </a:r>
            <a:r>
              <a:rPr lang="fr-FR" dirty="0" err="1">
                <a:latin typeface="Times New Roman"/>
                <a:ea typeface="+mn-ea"/>
                <a:cs typeface="Times New Roman"/>
              </a:rPr>
              <a:t>sequencing</a:t>
            </a:r>
            <a:r>
              <a:rPr lang="fr-FR" dirty="0">
                <a:latin typeface="Times New Roman"/>
                <a:ea typeface="+mn-ea"/>
                <a:cs typeface="Times New Roman"/>
              </a:rPr>
              <a:t> and </a:t>
            </a:r>
            <a:r>
              <a:rPr lang="fr-FR" dirty="0" err="1">
                <a:latin typeface="Times New Roman"/>
                <a:ea typeface="+mn-ea"/>
                <a:cs typeface="Times New Roman"/>
              </a:rPr>
              <a:t>ChIP-Seq</a:t>
            </a:r>
            <a:r>
              <a:rPr lang="fr-FR" dirty="0">
                <a:latin typeface="Times New Roman"/>
                <a:ea typeface="+mn-ea"/>
                <a:cs typeface="Times New Roman"/>
              </a:rPr>
              <a:t> </a:t>
            </a:r>
            <a:endParaRPr lang="fr-FR" dirty="0" smtClean="0">
              <a:latin typeface="Times New Roman"/>
              <a:ea typeface="+mn-ea"/>
              <a:cs typeface="Times New Roman"/>
            </a:endParaRPr>
          </a:p>
          <a:p>
            <a:pPr marL="0" indent="0" fontAlgn="auto">
              <a:spcAft>
                <a:spcPts val="0"/>
              </a:spcAft>
              <a:buFont typeface="Arial"/>
              <a:buNone/>
              <a:defRPr/>
            </a:pPr>
            <a:endParaRPr lang="fr-FR" dirty="0" smtClean="0">
              <a:latin typeface="Times New Roman"/>
              <a:ea typeface="+mn-ea"/>
              <a:cs typeface="Times New Roman"/>
            </a:endParaRPr>
          </a:p>
          <a:p>
            <a:pPr fontAlgn="auto">
              <a:spcAft>
                <a:spcPts val="0"/>
              </a:spcAft>
              <a:buFont typeface="Arial"/>
              <a:buChar char="•"/>
              <a:defRPr/>
            </a:pPr>
            <a:r>
              <a:rPr lang="fr-FR" dirty="0">
                <a:latin typeface="Times New Roman"/>
                <a:ea typeface="+mn-ea"/>
                <a:cs typeface="Times New Roman"/>
              </a:rPr>
              <a:t>A </a:t>
            </a:r>
            <a:r>
              <a:rPr lang="fr-FR" dirty="0" err="1">
                <a:latin typeface="Times New Roman"/>
                <a:ea typeface="+mn-ea"/>
                <a:cs typeface="Times New Roman"/>
              </a:rPr>
              <a:t>probabilistic</a:t>
            </a:r>
            <a:r>
              <a:rPr lang="fr-FR" dirty="0">
                <a:latin typeface="Times New Roman"/>
                <a:ea typeface="+mn-ea"/>
                <a:cs typeface="Times New Roman"/>
              </a:rPr>
              <a:t> </a:t>
            </a:r>
            <a:r>
              <a:rPr lang="fr-FR" dirty="0" err="1">
                <a:latin typeface="Times New Roman"/>
                <a:ea typeface="+mn-ea"/>
                <a:cs typeface="Times New Roman"/>
              </a:rPr>
              <a:t>approach</a:t>
            </a:r>
            <a:r>
              <a:rPr lang="fr-FR" dirty="0">
                <a:latin typeface="Times New Roman"/>
                <a:ea typeface="+mn-ea"/>
                <a:cs typeface="Times New Roman"/>
              </a:rPr>
              <a:t> to the </a:t>
            </a:r>
            <a:r>
              <a:rPr lang="fr-FR" dirty="0" err="1">
                <a:latin typeface="Times New Roman"/>
                <a:ea typeface="+mn-ea"/>
                <a:cs typeface="Times New Roman"/>
              </a:rPr>
              <a:t>analysis</a:t>
            </a:r>
            <a:r>
              <a:rPr lang="fr-FR" dirty="0">
                <a:latin typeface="Times New Roman"/>
                <a:ea typeface="+mn-ea"/>
                <a:cs typeface="Times New Roman"/>
              </a:rPr>
              <a:t> of </a:t>
            </a:r>
            <a:r>
              <a:rPr lang="fr-FR" dirty="0" err="1" smtClean="0">
                <a:latin typeface="Times New Roman"/>
                <a:ea typeface="+mn-ea"/>
                <a:cs typeface="Times New Roman"/>
              </a:rPr>
              <a:t>ChIP</a:t>
            </a:r>
            <a:r>
              <a:rPr lang="fr-FR" dirty="0">
                <a:latin typeface="Times New Roman"/>
                <a:ea typeface="+mn-ea"/>
                <a:cs typeface="Times New Roman"/>
              </a:rPr>
              <a:t>- </a:t>
            </a:r>
            <a:r>
              <a:rPr lang="fr-FR" dirty="0" err="1">
                <a:latin typeface="Times New Roman"/>
                <a:ea typeface="+mn-ea"/>
                <a:cs typeface="Times New Roman"/>
              </a:rPr>
              <a:t>Seq</a:t>
            </a:r>
            <a:r>
              <a:rPr lang="fr-FR" dirty="0">
                <a:latin typeface="Times New Roman"/>
                <a:ea typeface="+mn-ea"/>
                <a:cs typeface="Times New Roman"/>
              </a:rPr>
              <a:t> </a:t>
            </a:r>
            <a:endParaRPr lang="fr-FR" dirty="0" smtClean="0">
              <a:latin typeface="Times New Roman"/>
              <a:ea typeface="+mn-ea"/>
              <a:cs typeface="Times New Roman"/>
            </a:endParaRPr>
          </a:p>
          <a:p>
            <a:pPr marL="0" indent="0" fontAlgn="auto">
              <a:spcAft>
                <a:spcPts val="0"/>
              </a:spcAft>
              <a:buFont typeface="Arial"/>
              <a:buNone/>
              <a:defRPr/>
            </a:pPr>
            <a:endParaRPr lang="fr-FR" dirty="0" smtClean="0">
              <a:latin typeface="Times New Roman"/>
              <a:ea typeface="+mn-ea"/>
              <a:cs typeface="Times New Roman"/>
            </a:endParaRPr>
          </a:p>
          <a:p>
            <a:pPr fontAlgn="auto">
              <a:spcAft>
                <a:spcPts val="0"/>
              </a:spcAft>
              <a:buFont typeface="Arial"/>
              <a:buChar char="•"/>
              <a:defRPr/>
            </a:pPr>
            <a:r>
              <a:rPr lang="fr-FR" dirty="0" err="1">
                <a:latin typeface="Times New Roman"/>
                <a:ea typeface="+mn-ea"/>
                <a:cs typeface="Times New Roman"/>
              </a:rPr>
              <a:t>Example</a:t>
            </a:r>
            <a:r>
              <a:rPr lang="fr-FR" dirty="0">
                <a:latin typeface="Times New Roman"/>
                <a:ea typeface="+mn-ea"/>
                <a:cs typeface="Times New Roman"/>
              </a:rPr>
              <a:t> on real data and </a:t>
            </a:r>
            <a:r>
              <a:rPr lang="fr-FR" dirty="0" err="1">
                <a:latin typeface="Times New Roman"/>
                <a:ea typeface="+mn-ea"/>
                <a:cs typeface="Times New Roman"/>
              </a:rPr>
              <a:t>comparison</a:t>
            </a:r>
            <a:r>
              <a:rPr lang="fr-FR" dirty="0">
                <a:latin typeface="Times New Roman"/>
                <a:ea typeface="+mn-ea"/>
                <a:cs typeface="Times New Roman"/>
              </a:rPr>
              <a:t> to </a:t>
            </a:r>
            <a:r>
              <a:rPr lang="fr-FR" dirty="0" err="1">
                <a:latin typeface="Times New Roman"/>
                <a:ea typeface="+mn-ea"/>
                <a:cs typeface="Times New Roman"/>
              </a:rPr>
              <a:t>other</a:t>
            </a:r>
            <a:r>
              <a:rPr lang="fr-FR" dirty="0">
                <a:latin typeface="Times New Roman"/>
                <a:ea typeface="+mn-ea"/>
                <a:cs typeface="Times New Roman"/>
              </a:rPr>
              <a:t> </a:t>
            </a:r>
            <a:r>
              <a:rPr lang="fr-FR" dirty="0" err="1">
                <a:latin typeface="Times New Roman"/>
                <a:ea typeface="+mn-ea"/>
                <a:cs typeface="Times New Roman"/>
              </a:rPr>
              <a:t>approaches</a:t>
            </a:r>
            <a:r>
              <a:rPr lang="fr-FR" dirty="0">
                <a:latin typeface="Times New Roman"/>
                <a:ea typeface="+mn-ea"/>
                <a:cs typeface="Times New Roman"/>
              </a:rPr>
              <a:t> </a:t>
            </a:r>
            <a:endParaRPr lang="fr-FR" dirty="0" smtClean="0">
              <a:latin typeface="Times New Roman"/>
              <a:ea typeface="+mn-ea"/>
              <a:cs typeface="Times New Roman"/>
            </a:endParaRPr>
          </a:p>
          <a:p>
            <a:pPr fontAlgn="auto">
              <a:spcAft>
                <a:spcPts val="0"/>
              </a:spcAft>
              <a:buFont typeface="Arial"/>
              <a:buChar char="•"/>
              <a:defRPr/>
            </a:pPr>
            <a:endParaRPr lang="fr-FR" dirty="0">
              <a:latin typeface="Times New Roman"/>
              <a:ea typeface="+mn-ea"/>
              <a:cs typeface="Times New Roman"/>
            </a:endParaRPr>
          </a:p>
          <a:p>
            <a:pPr fontAlgn="auto">
              <a:spcAft>
                <a:spcPts val="0"/>
              </a:spcAft>
              <a:buFont typeface="Arial"/>
              <a:buChar char="•"/>
              <a:defRPr/>
            </a:pPr>
            <a:r>
              <a:rPr lang="fr-FR" dirty="0" err="1" smtClean="0">
                <a:latin typeface="Times New Roman"/>
                <a:ea typeface="+mn-ea"/>
                <a:cs typeface="Times New Roman"/>
              </a:rPr>
              <a:t>Nucleosome</a:t>
            </a:r>
            <a:r>
              <a:rPr lang="fr-FR" dirty="0" smtClean="0">
                <a:latin typeface="Times New Roman"/>
                <a:ea typeface="+mn-ea"/>
                <a:cs typeface="Times New Roman"/>
              </a:rPr>
              <a:t> </a:t>
            </a:r>
            <a:r>
              <a:rPr lang="fr-FR" dirty="0" err="1" smtClean="0">
                <a:latin typeface="Times New Roman"/>
                <a:ea typeface="+mn-ea"/>
                <a:cs typeface="Times New Roman"/>
              </a:rPr>
              <a:t>positioning</a:t>
            </a:r>
            <a:endParaRPr lang="fr-FR" dirty="0" smtClean="0">
              <a:latin typeface="Times New Roman"/>
              <a:ea typeface="+mn-ea"/>
              <a:cs typeface="Times New Roman"/>
            </a:endParaRPr>
          </a:p>
          <a:p>
            <a:pPr fontAlgn="auto">
              <a:spcAft>
                <a:spcPts val="0"/>
              </a:spcAft>
              <a:buFont typeface="Arial"/>
              <a:buChar char="•"/>
              <a:defRPr/>
            </a:pPr>
            <a:endParaRPr lang="fr-FR" dirty="0">
              <a:ea typeface="+mn-ea"/>
              <a:cs typeface="+mn-cs"/>
            </a:endParaRPr>
          </a:p>
        </p:txBody>
      </p:sp>
      <p:cxnSp>
        <p:nvCxnSpPr>
          <p:cNvPr id="5" name="Connecteur droit 4"/>
          <p:cNvCxnSpPr/>
          <p:nvPr/>
        </p:nvCxnSpPr>
        <p:spPr>
          <a:xfrm>
            <a:off x="160338" y="660400"/>
            <a:ext cx="806926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87350" y="1200150"/>
            <a:ext cx="8229600" cy="4525963"/>
          </a:xfrm>
        </p:spPr>
        <p:txBody>
          <a:bodyPr rtlCol="0">
            <a:normAutofit lnSpcReduction="10000"/>
          </a:bodyPr>
          <a:lstStyle/>
          <a:p>
            <a:pPr fontAlgn="auto">
              <a:spcAft>
                <a:spcPts val="0"/>
              </a:spcAft>
              <a:buFont typeface="Arial"/>
              <a:buChar char="•"/>
              <a:defRPr/>
            </a:pPr>
            <a:r>
              <a:rPr lang="fr-FR" sz="2800" dirty="0">
                <a:latin typeface="Times New Roman"/>
                <a:ea typeface="+mn-ea"/>
                <a:cs typeface="Times New Roman"/>
              </a:rPr>
              <a:t>FOXA1 data in </a:t>
            </a:r>
            <a:r>
              <a:rPr lang="fr-FR" sz="2800" dirty="0" err="1">
                <a:latin typeface="Times New Roman"/>
                <a:ea typeface="+mn-ea"/>
                <a:cs typeface="Times New Roman"/>
              </a:rPr>
              <a:t>human</a:t>
            </a:r>
            <a:r>
              <a:rPr lang="fr-FR" sz="2800" dirty="0">
                <a:latin typeface="Times New Roman"/>
                <a:ea typeface="+mn-ea"/>
                <a:cs typeface="Times New Roman"/>
              </a:rPr>
              <a:t> MCF7 </a:t>
            </a:r>
            <a:r>
              <a:rPr lang="fr-FR" sz="2800" dirty="0" err="1">
                <a:latin typeface="Times New Roman"/>
                <a:ea typeface="+mn-ea"/>
                <a:cs typeface="Times New Roman"/>
              </a:rPr>
              <a:t>human</a:t>
            </a:r>
            <a:r>
              <a:rPr lang="fr-FR" sz="2800" dirty="0">
                <a:latin typeface="Times New Roman"/>
                <a:ea typeface="+mn-ea"/>
                <a:cs typeface="Times New Roman"/>
              </a:rPr>
              <a:t> </a:t>
            </a:r>
            <a:r>
              <a:rPr lang="fr-FR" sz="2800" dirty="0" err="1">
                <a:latin typeface="Times New Roman"/>
                <a:ea typeface="+mn-ea"/>
                <a:cs typeface="Times New Roman"/>
              </a:rPr>
              <a:t>cells</a:t>
            </a:r>
            <a:r>
              <a:rPr lang="fr-FR" sz="2800" dirty="0">
                <a:latin typeface="Times New Roman"/>
                <a:ea typeface="+mn-ea"/>
                <a:cs typeface="Times New Roman"/>
              </a:rPr>
              <a:t> (Zhang et </a:t>
            </a:r>
            <a:r>
              <a:rPr lang="fr-FR" sz="2800" dirty="0" smtClean="0">
                <a:latin typeface="Times New Roman"/>
                <a:ea typeface="+mn-ea"/>
                <a:cs typeface="Times New Roman"/>
              </a:rPr>
              <a:t>al., </a:t>
            </a:r>
            <a:r>
              <a:rPr lang="fr-FR" sz="2800" dirty="0">
                <a:latin typeface="Times New Roman"/>
                <a:ea typeface="+mn-ea"/>
                <a:cs typeface="Times New Roman"/>
              </a:rPr>
              <a:t>2008)</a:t>
            </a:r>
            <a:r>
              <a:rPr lang="fr-FR" sz="2800" dirty="0" smtClean="0">
                <a:latin typeface="Times New Roman"/>
                <a:ea typeface="+mn-ea"/>
                <a:cs typeface="Times New Roman"/>
              </a:rPr>
              <a:t>.</a:t>
            </a:r>
          </a:p>
          <a:p>
            <a:pPr fontAlgn="auto">
              <a:spcAft>
                <a:spcPts val="0"/>
              </a:spcAft>
              <a:buFont typeface="Arial"/>
              <a:buChar char="•"/>
              <a:defRPr/>
            </a:pPr>
            <a:endParaRPr lang="fr-FR" sz="2800" dirty="0" smtClean="0">
              <a:latin typeface="Times New Roman"/>
              <a:ea typeface="+mn-ea"/>
              <a:cs typeface="Times New Roman"/>
            </a:endParaRPr>
          </a:p>
          <a:p>
            <a:pPr fontAlgn="auto">
              <a:spcAft>
                <a:spcPts val="0"/>
              </a:spcAft>
              <a:buFont typeface="Arial"/>
              <a:buChar char="•"/>
              <a:defRPr/>
            </a:pPr>
            <a:r>
              <a:rPr lang="fr-FR" sz="2800" dirty="0">
                <a:latin typeface="Times New Roman"/>
                <a:ea typeface="+mn-ea"/>
                <a:cs typeface="Times New Roman"/>
              </a:rPr>
              <a:t>3,909,507 </a:t>
            </a:r>
            <a:r>
              <a:rPr lang="fr-FR" sz="2800" dirty="0" err="1">
                <a:latin typeface="Times New Roman"/>
                <a:ea typeface="+mn-ea"/>
                <a:cs typeface="Times New Roman"/>
              </a:rPr>
              <a:t>treatment</a:t>
            </a:r>
            <a:r>
              <a:rPr lang="fr-FR" sz="2800" dirty="0">
                <a:latin typeface="Times New Roman"/>
                <a:ea typeface="+mn-ea"/>
                <a:cs typeface="Times New Roman"/>
              </a:rPr>
              <a:t> </a:t>
            </a:r>
            <a:r>
              <a:rPr lang="fr-FR" sz="2800" dirty="0" err="1">
                <a:latin typeface="Times New Roman"/>
                <a:ea typeface="+mn-ea"/>
                <a:cs typeface="Times New Roman"/>
              </a:rPr>
              <a:t>reads</a:t>
            </a:r>
            <a:r>
              <a:rPr lang="fr-FR" sz="2800" dirty="0">
                <a:latin typeface="Times New Roman"/>
                <a:ea typeface="+mn-ea"/>
                <a:cs typeface="Times New Roman"/>
              </a:rPr>
              <a:t> and 5,233,322 input DNA control </a:t>
            </a:r>
            <a:r>
              <a:rPr lang="fr-FR" sz="2800" dirty="0" err="1">
                <a:latin typeface="Times New Roman"/>
                <a:ea typeface="+mn-ea"/>
                <a:cs typeface="Times New Roman"/>
              </a:rPr>
              <a:t>reads</a:t>
            </a:r>
            <a:r>
              <a:rPr lang="fr-FR" sz="2800" dirty="0">
                <a:latin typeface="Times New Roman"/>
                <a:ea typeface="+mn-ea"/>
                <a:cs typeface="Times New Roman"/>
              </a:rPr>
              <a:t> </a:t>
            </a:r>
            <a:endParaRPr lang="fr-FR" sz="2800" dirty="0" smtClean="0">
              <a:latin typeface="Times New Roman"/>
              <a:ea typeface="+mn-ea"/>
              <a:cs typeface="Times New Roman"/>
            </a:endParaRPr>
          </a:p>
          <a:p>
            <a:pPr marL="0" indent="0" fontAlgn="auto">
              <a:spcAft>
                <a:spcPts val="0"/>
              </a:spcAft>
              <a:buFont typeface="Arial"/>
              <a:buNone/>
              <a:defRPr/>
            </a:pPr>
            <a:endParaRPr lang="fr-FR" sz="2800" dirty="0" smtClean="0">
              <a:latin typeface="Times New Roman"/>
              <a:ea typeface="+mn-ea"/>
              <a:cs typeface="Times New Roman"/>
            </a:endParaRPr>
          </a:p>
          <a:p>
            <a:pPr fontAlgn="auto">
              <a:spcAft>
                <a:spcPts val="0"/>
              </a:spcAft>
              <a:buFont typeface="Arial"/>
              <a:buChar char="•"/>
              <a:defRPr/>
            </a:pPr>
            <a:r>
              <a:rPr lang="fr-FR" sz="2800" dirty="0" smtClean="0">
                <a:latin typeface="Times New Roman"/>
                <a:ea typeface="+mn-ea"/>
                <a:cs typeface="Times New Roman"/>
              </a:rPr>
              <a:t>ER data </a:t>
            </a:r>
            <a:r>
              <a:rPr lang="fr-FR" sz="2800" dirty="0">
                <a:latin typeface="Times New Roman"/>
                <a:ea typeface="+mn-ea"/>
                <a:cs typeface="Times New Roman"/>
              </a:rPr>
              <a:t>data in </a:t>
            </a:r>
            <a:r>
              <a:rPr lang="fr-FR" sz="2800" dirty="0" err="1">
                <a:latin typeface="Times New Roman"/>
                <a:ea typeface="+mn-ea"/>
                <a:cs typeface="Times New Roman"/>
              </a:rPr>
              <a:t>human</a:t>
            </a:r>
            <a:r>
              <a:rPr lang="fr-FR" sz="2800" dirty="0">
                <a:latin typeface="Times New Roman"/>
                <a:ea typeface="+mn-ea"/>
                <a:cs typeface="Times New Roman"/>
              </a:rPr>
              <a:t> MCF7 </a:t>
            </a:r>
            <a:r>
              <a:rPr lang="fr-FR" sz="2800" dirty="0" err="1">
                <a:latin typeface="Times New Roman"/>
                <a:ea typeface="+mn-ea"/>
                <a:cs typeface="Times New Roman"/>
              </a:rPr>
              <a:t>human</a:t>
            </a:r>
            <a:r>
              <a:rPr lang="fr-FR" sz="2800" dirty="0">
                <a:latin typeface="Times New Roman"/>
                <a:ea typeface="+mn-ea"/>
                <a:cs typeface="Times New Roman"/>
              </a:rPr>
              <a:t> </a:t>
            </a:r>
            <a:r>
              <a:rPr lang="fr-FR" sz="2800" dirty="0" err="1">
                <a:latin typeface="Times New Roman"/>
                <a:ea typeface="+mn-ea"/>
                <a:cs typeface="Times New Roman"/>
              </a:rPr>
              <a:t>cells</a:t>
            </a:r>
            <a:r>
              <a:rPr lang="fr-FR" sz="2800" dirty="0">
                <a:latin typeface="Times New Roman"/>
                <a:ea typeface="+mn-ea"/>
                <a:cs typeface="Times New Roman"/>
              </a:rPr>
              <a:t> </a:t>
            </a:r>
            <a:r>
              <a:rPr lang="fr-FR" sz="2800" dirty="0" smtClean="0">
                <a:latin typeface="Times New Roman"/>
                <a:ea typeface="+mn-ea"/>
                <a:cs typeface="Times New Roman"/>
              </a:rPr>
              <a:t>(Hu et al.,2010)</a:t>
            </a:r>
          </a:p>
          <a:p>
            <a:pPr fontAlgn="auto">
              <a:spcAft>
                <a:spcPts val="0"/>
              </a:spcAft>
              <a:buFont typeface="Arial"/>
              <a:buChar char="•"/>
              <a:defRPr/>
            </a:pPr>
            <a:endParaRPr lang="fr-FR" sz="2800" dirty="0" smtClean="0">
              <a:latin typeface="Times New Roman"/>
              <a:ea typeface="+mn-ea"/>
              <a:cs typeface="Times New Roman"/>
            </a:endParaRPr>
          </a:p>
          <a:p>
            <a:pPr fontAlgn="auto">
              <a:spcAft>
                <a:spcPts val="0"/>
              </a:spcAft>
              <a:buFont typeface="Arial"/>
              <a:buChar char="•"/>
              <a:defRPr/>
            </a:pPr>
            <a:r>
              <a:rPr lang="fr-FR" sz="2800" dirty="0" smtClean="0">
                <a:latin typeface="Times New Roman"/>
                <a:ea typeface="+mn-ea"/>
                <a:cs typeface="Times New Roman"/>
              </a:rPr>
              <a:t>Use: PICS, </a:t>
            </a:r>
            <a:r>
              <a:rPr lang="fr-FR" sz="2800" dirty="0" err="1" smtClean="0">
                <a:latin typeface="Times New Roman"/>
                <a:ea typeface="+mn-ea"/>
                <a:cs typeface="Times New Roman"/>
              </a:rPr>
              <a:t>rGADEM</a:t>
            </a:r>
            <a:r>
              <a:rPr lang="fr-FR" sz="2800" dirty="0" smtClean="0">
                <a:latin typeface="Times New Roman"/>
                <a:ea typeface="+mn-ea"/>
                <a:cs typeface="Times New Roman"/>
              </a:rPr>
              <a:t> and </a:t>
            </a:r>
            <a:r>
              <a:rPr lang="fr-FR" sz="2800" dirty="0" err="1" smtClean="0">
                <a:latin typeface="Times New Roman"/>
                <a:ea typeface="+mn-ea"/>
                <a:cs typeface="Times New Roman"/>
              </a:rPr>
              <a:t>MoTiV</a:t>
            </a:r>
            <a:endParaRPr lang="fr-FR" sz="2800" dirty="0" smtClean="0">
              <a:latin typeface="Times New Roman"/>
              <a:ea typeface="+mn-ea"/>
              <a:cs typeface="Times New Roman"/>
            </a:endParaRPr>
          </a:p>
          <a:p>
            <a:pPr fontAlgn="auto">
              <a:spcAft>
                <a:spcPts val="0"/>
              </a:spcAft>
              <a:buFont typeface="Arial"/>
              <a:buChar char="•"/>
              <a:defRPr/>
            </a:pPr>
            <a:endParaRPr lang="fr-FR" sz="2800" dirty="0">
              <a:latin typeface="Times New Roman"/>
              <a:ea typeface="+mn-ea"/>
              <a:cs typeface="Times New Roman"/>
            </a:endParaRPr>
          </a:p>
          <a:p>
            <a:pPr fontAlgn="auto">
              <a:spcAft>
                <a:spcPts val="0"/>
              </a:spcAft>
              <a:buFont typeface="Arial"/>
              <a:buChar char="•"/>
              <a:defRPr/>
            </a:pPr>
            <a:endParaRPr lang="fr-FR" sz="2800" dirty="0">
              <a:latin typeface="Times New Roman"/>
              <a:ea typeface="+mn-ea"/>
              <a:cs typeface="Times New Roman"/>
            </a:endParaRPr>
          </a:p>
        </p:txBody>
      </p:sp>
      <p:sp>
        <p:nvSpPr>
          <p:cNvPr id="4" name="Titre 1"/>
          <p:cNvSpPr txBox="1">
            <a:spLocks/>
          </p:cNvSpPr>
          <p:nvPr/>
        </p:nvSpPr>
        <p:spPr>
          <a:xfrm>
            <a:off x="79375" y="25400"/>
            <a:ext cx="8229600" cy="635000"/>
          </a:xfrm>
          <a:prstGeom prst="rect">
            <a:avLst/>
          </a:prstGeom>
          <a:ln>
            <a:noFill/>
          </a:ln>
        </p:spPr>
        <p:txBody>
          <a:bodyPr anchor="ctr"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auto">
              <a:spcAft>
                <a:spcPts val="0"/>
              </a:spcAft>
              <a:defRPr/>
            </a:pPr>
            <a:r>
              <a:rPr lang="fr-FR" b="1" dirty="0" smtClean="0"/>
              <a:t>Application to ER and FOXA1</a:t>
            </a:r>
            <a:endParaRPr lang="fr-FR" b="1" dirty="0"/>
          </a:p>
        </p:txBody>
      </p:sp>
      <p:cxnSp>
        <p:nvCxnSpPr>
          <p:cNvPr id="5" name="Connecteur droit 4"/>
          <p:cNvCxnSpPr/>
          <p:nvPr/>
        </p:nvCxnSpPr>
        <p:spPr>
          <a:xfrm>
            <a:off x="160338" y="660400"/>
            <a:ext cx="806926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5060" name="Rectangle 1"/>
          <p:cNvSpPr>
            <a:spLocks noChangeArrowheads="1"/>
          </p:cNvSpPr>
          <p:nvPr/>
        </p:nvSpPr>
        <p:spPr bwMode="auto">
          <a:xfrm>
            <a:off x="3765550" y="3244850"/>
            <a:ext cx="1597025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>
                <a:latin typeface="Calibri" pitchFamily="-72" charset="0"/>
              </a:rPr>
              <a:t>HTC Droid DNA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120775"/>
            <a:ext cx="8229600" cy="4525963"/>
          </a:xfrm>
        </p:spPr>
        <p:txBody>
          <a:bodyPr rtlCol="0">
            <a:normAutofit lnSpcReduction="10000"/>
          </a:bodyPr>
          <a:lstStyle/>
          <a:p>
            <a:pPr fontAlgn="auto">
              <a:spcAft>
                <a:spcPts val="0"/>
              </a:spcAft>
              <a:buFont typeface="Arial"/>
              <a:buChar char="•"/>
              <a:defRPr/>
            </a:pPr>
            <a:r>
              <a:rPr lang="fr-FR" dirty="0" smtClean="0">
                <a:latin typeface="Times New Roman"/>
                <a:ea typeface="+mn-ea"/>
                <a:cs typeface="Times New Roman"/>
              </a:rPr>
              <a:t>Packages: </a:t>
            </a:r>
          </a:p>
          <a:p>
            <a:pPr fontAlgn="auto">
              <a:spcAft>
                <a:spcPts val="0"/>
              </a:spcAft>
              <a:buFont typeface="Arial"/>
              <a:buChar char="•"/>
              <a:defRPr/>
            </a:pPr>
            <a:endParaRPr lang="fr-FR" dirty="0" smtClean="0">
              <a:latin typeface="Times New Roman"/>
              <a:ea typeface="+mn-ea"/>
              <a:cs typeface="Times New Roman"/>
            </a:endParaRPr>
          </a:p>
          <a:p>
            <a:pPr lvl="2" fontAlgn="auto">
              <a:spcAft>
                <a:spcPts val="0"/>
              </a:spcAft>
              <a:buFont typeface="Arial"/>
              <a:buChar char="•"/>
              <a:defRPr/>
            </a:pPr>
            <a:r>
              <a:rPr lang="fr-FR" dirty="0" err="1" smtClean="0">
                <a:latin typeface="Times New Roman"/>
                <a:ea typeface="+mn-ea"/>
                <a:cs typeface="Times New Roman"/>
              </a:rPr>
              <a:t>ShortRead</a:t>
            </a:r>
            <a:r>
              <a:rPr lang="fr-FR" dirty="0" smtClean="0">
                <a:latin typeface="Times New Roman"/>
                <a:ea typeface="+mn-ea"/>
                <a:cs typeface="Times New Roman"/>
              </a:rPr>
              <a:t>: to </a:t>
            </a:r>
            <a:r>
              <a:rPr lang="fr-FR" dirty="0" err="1" smtClean="0">
                <a:latin typeface="Times New Roman"/>
                <a:ea typeface="+mn-ea"/>
                <a:cs typeface="Times New Roman"/>
              </a:rPr>
              <a:t>read</a:t>
            </a:r>
            <a:r>
              <a:rPr lang="fr-FR" dirty="0" smtClean="0">
                <a:latin typeface="Times New Roman"/>
                <a:ea typeface="+mn-ea"/>
                <a:cs typeface="Times New Roman"/>
              </a:rPr>
              <a:t> data</a:t>
            </a:r>
          </a:p>
          <a:p>
            <a:pPr lvl="2" fontAlgn="auto">
              <a:spcAft>
                <a:spcPts val="0"/>
              </a:spcAft>
              <a:buFont typeface="Arial"/>
              <a:buChar char="•"/>
              <a:defRPr/>
            </a:pPr>
            <a:r>
              <a:rPr lang="fr-FR" dirty="0" err="1" smtClean="0">
                <a:latin typeface="Times New Roman"/>
                <a:ea typeface="+mn-ea"/>
                <a:cs typeface="Times New Roman"/>
              </a:rPr>
              <a:t>BSGenome</a:t>
            </a:r>
            <a:r>
              <a:rPr lang="fr-FR" dirty="0" smtClean="0">
                <a:latin typeface="Times New Roman"/>
                <a:ea typeface="+mn-ea"/>
                <a:cs typeface="Times New Roman"/>
              </a:rPr>
              <a:t>: to </a:t>
            </a:r>
            <a:r>
              <a:rPr lang="fr-FR" dirty="0" err="1" smtClean="0">
                <a:latin typeface="Times New Roman"/>
                <a:ea typeface="+mn-ea"/>
                <a:cs typeface="Times New Roman"/>
              </a:rPr>
              <a:t>access</a:t>
            </a:r>
            <a:r>
              <a:rPr lang="fr-FR" dirty="0" smtClean="0">
                <a:latin typeface="Times New Roman"/>
                <a:ea typeface="+mn-ea"/>
                <a:cs typeface="Times New Roman"/>
              </a:rPr>
              <a:t> </a:t>
            </a:r>
            <a:r>
              <a:rPr lang="fr-FR" dirty="0" err="1" smtClean="0">
                <a:latin typeface="Times New Roman"/>
                <a:ea typeface="+mn-ea"/>
                <a:cs typeface="Times New Roman"/>
              </a:rPr>
              <a:t>genomic</a:t>
            </a:r>
            <a:r>
              <a:rPr lang="fr-FR" dirty="0" smtClean="0">
                <a:latin typeface="Times New Roman"/>
                <a:ea typeface="+mn-ea"/>
                <a:cs typeface="Times New Roman"/>
              </a:rPr>
              <a:t> information</a:t>
            </a:r>
          </a:p>
          <a:p>
            <a:pPr lvl="2" fontAlgn="auto">
              <a:spcAft>
                <a:spcPts val="0"/>
              </a:spcAft>
              <a:buFont typeface="Arial"/>
              <a:buChar char="•"/>
              <a:defRPr/>
            </a:pPr>
            <a:r>
              <a:rPr lang="fr-FR" dirty="0" smtClean="0">
                <a:latin typeface="Times New Roman"/>
                <a:ea typeface="+mn-ea"/>
                <a:cs typeface="Times New Roman"/>
              </a:rPr>
              <a:t>PICS: to </a:t>
            </a:r>
            <a:r>
              <a:rPr lang="fr-FR" dirty="0" err="1" smtClean="0">
                <a:latin typeface="Times New Roman"/>
                <a:ea typeface="+mn-ea"/>
                <a:cs typeface="Times New Roman"/>
              </a:rPr>
              <a:t>identify</a:t>
            </a:r>
            <a:r>
              <a:rPr lang="fr-FR" dirty="0" smtClean="0">
                <a:latin typeface="Times New Roman"/>
                <a:ea typeface="+mn-ea"/>
                <a:cs typeface="Times New Roman"/>
              </a:rPr>
              <a:t> </a:t>
            </a:r>
            <a:r>
              <a:rPr lang="fr-FR" dirty="0" err="1" smtClean="0">
                <a:latin typeface="Times New Roman"/>
                <a:ea typeface="+mn-ea"/>
                <a:cs typeface="Times New Roman"/>
              </a:rPr>
              <a:t>peak</a:t>
            </a:r>
            <a:r>
              <a:rPr lang="fr-FR" dirty="0" smtClean="0">
                <a:latin typeface="Times New Roman"/>
                <a:ea typeface="+mn-ea"/>
                <a:cs typeface="Times New Roman"/>
              </a:rPr>
              <a:t> </a:t>
            </a:r>
            <a:r>
              <a:rPr lang="fr-FR" dirty="0" err="1" smtClean="0">
                <a:latin typeface="Times New Roman"/>
                <a:ea typeface="+mn-ea"/>
                <a:cs typeface="Times New Roman"/>
              </a:rPr>
              <a:t>list</a:t>
            </a:r>
            <a:endParaRPr lang="fr-FR" dirty="0" smtClean="0">
              <a:latin typeface="Times New Roman"/>
              <a:ea typeface="+mn-ea"/>
              <a:cs typeface="Times New Roman"/>
            </a:endParaRPr>
          </a:p>
          <a:p>
            <a:pPr lvl="2" fontAlgn="auto">
              <a:spcAft>
                <a:spcPts val="0"/>
              </a:spcAft>
              <a:buFont typeface="Arial"/>
              <a:buChar char="•"/>
              <a:defRPr/>
            </a:pPr>
            <a:r>
              <a:rPr lang="fr-FR" dirty="0" err="1" smtClean="0">
                <a:latin typeface="Times New Roman"/>
                <a:ea typeface="+mn-ea"/>
                <a:cs typeface="Times New Roman"/>
              </a:rPr>
              <a:t>rGADEM</a:t>
            </a:r>
            <a:r>
              <a:rPr lang="fr-FR" dirty="0" smtClean="0">
                <a:latin typeface="Times New Roman"/>
                <a:ea typeface="+mn-ea"/>
                <a:cs typeface="Times New Roman"/>
              </a:rPr>
              <a:t>: de novo motif </a:t>
            </a:r>
            <a:r>
              <a:rPr lang="fr-FR" dirty="0" err="1" smtClean="0">
                <a:latin typeface="Times New Roman"/>
                <a:ea typeface="+mn-ea"/>
                <a:cs typeface="Times New Roman"/>
              </a:rPr>
              <a:t>discovery</a:t>
            </a:r>
            <a:endParaRPr lang="fr-FR" dirty="0" smtClean="0">
              <a:latin typeface="Times New Roman"/>
              <a:ea typeface="+mn-ea"/>
              <a:cs typeface="Times New Roman"/>
            </a:endParaRPr>
          </a:p>
          <a:p>
            <a:pPr lvl="2" fontAlgn="auto">
              <a:spcAft>
                <a:spcPts val="0"/>
              </a:spcAft>
              <a:buFont typeface="Arial"/>
              <a:buChar char="•"/>
              <a:defRPr/>
            </a:pPr>
            <a:r>
              <a:rPr lang="fr-FR" dirty="0" err="1" smtClean="0">
                <a:latin typeface="Times New Roman"/>
                <a:ea typeface="+mn-ea"/>
                <a:cs typeface="Times New Roman"/>
              </a:rPr>
              <a:t>MotIV</a:t>
            </a:r>
            <a:r>
              <a:rPr lang="fr-FR" dirty="0" smtClean="0">
                <a:latin typeface="Times New Roman"/>
                <a:ea typeface="+mn-ea"/>
                <a:cs typeface="Times New Roman"/>
              </a:rPr>
              <a:t>: motifs identifications</a:t>
            </a:r>
          </a:p>
          <a:p>
            <a:pPr lvl="2" fontAlgn="auto">
              <a:spcAft>
                <a:spcPts val="0"/>
              </a:spcAft>
              <a:buFont typeface="Arial"/>
              <a:buChar char="•"/>
              <a:defRPr/>
            </a:pPr>
            <a:r>
              <a:rPr lang="fr-FR" dirty="0" err="1" smtClean="0">
                <a:latin typeface="Times New Roman"/>
                <a:ea typeface="+mn-ea"/>
                <a:cs typeface="Times New Roman"/>
              </a:rPr>
              <a:t>Rtracklayer</a:t>
            </a:r>
            <a:r>
              <a:rPr lang="fr-FR" dirty="0" smtClean="0">
                <a:latin typeface="Times New Roman"/>
                <a:ea typeface="+mn-ea"/>
                <a:cs typeface="Times New Roman"/>
              </a:rPr>
              <a:t>: Visualisation: interface to </a:t>
            </a:r>
            <a:r>
              <a:rPr lang="fr-FR" dirty="0" err="1" smtClean="0">
                <a:latin typeface="Times New Roman"/>
                <a:ea typeface="+mn-ea"/>
                <a:cs typeface="Times New Roman"/>
              </a:rPr>
              <a:t>genome</a:t>
            </a:r>
            <a:r>
              <a:rPr lang="fr-FR" dirty="0" smtClean="0">
                <a:latin typeface="Times New Roman"/>
                <a:ea typeface="+mn-ea"/>
                <a:cs typeface="Times New Roman"/>
              </a:rPr>
              <a:t> browser</a:t>
            </a:r>
          </a:p>
          <a:p>
            <a:pPr lvl="2" fontAlgn="auto">
              <a:spcAft>
                <a:spcPts val="0"/>
              </a:spcAft>
              <a:buFont typeface="Arial"/>
              <a:buChar char="•"/>
              <a:defRPr/>
            </a:pPr>
            <a:r>
              <a:rPr lang="fr-FR" dirty="0" err="1" smtClean="0">
                <a:latin typeface="Times New Roman"/>
                <a:ea typeface="+mn-ea"/>
                <a:cs typeface="Times New Roman"/>
              </a:rPr>
              <a:t>GenomeGraphs</a:t>
            </a:r>
            <a:r>
              <a:rPr lang="fr-FR" dirty="0" smtClean="0">
                <a:latin typeface="Times New Roman"/>
                <a:ea typeface="+mn-ea"/>
                <a:cs typeface="Times New Roman"/>
              </a:rPr>
              <a:t>: Visualisation</a:t>
            </a:r>
          </a:p>
          <a:p>
            <a:pPr lvl="2" fontAlgn="auto">
              <a:spcAft>
                <a:spcPts val="0"/>
              </a:spcAft>
              <a:buFont typeface="Arial"/>
              <a:buChar char="•"/>
              <a:defRPr/>
            </a:pPr>
            <a:r>
              <a:rPr lang="fr-FR" dirty="0" smtClean="0">
                <a:latin typeface="Times New Roman"/>
                <a:ea typeface="+mn-ea"/>
                <a:cs typeface="Times New Roman"/>
              </a:rPr>
              <a:t>PING: for </a:t>
            </a:r>
            <a:r>
              <a:rPr lang="fr-FR" dirty="0" err="1" smtClean="0">
                <a:latin typeface="Times New Roman"/>
                <a:ea typeface="+mn-ea"/>
                <a:cs typeface="Times New Roman"/>
              </a:rPr>
              <a:t>nucleosome</a:t>
            </a:r>
            <a:r>
              <a:rPr lang="fr-FR" dirty="0" smtClean="0">
                <a:latin typeface="Times New Roman"/>
                <a:ea typeface="+mn-ea"/>
                <a:cs typeface="Times New Roman"/>
              </a:rPr>
              <a:t> </a:t>
            </a:r>
            <a:r>
              <a:rPr lang="fr-FR" dirty="0" err="1" smtClean="0">
                <a:latin typeface="Times New Roman"/>
                <a:ea typeface="+mn-ea"/>
                <a:cs typeface="Times New Roman"/>
              </a:rPr>
              <a:t>positioning</a:t>
            </a:r>
            <a:endParaRPr lang="fr-FR" dirty="0">
              <a:latin typeface="Times New Roman"/>
              <a:ea typeface="+mn-ea"/>
              <a:cs typeface="Times New Roman"/>
            </a:endParaRPr>
          </a:p>
        </p:txBody>
      </p:sp>
      <p:sp>
        <p:nvSpPr>
          <p:cNvPr id="4" name="Titre 1"/>
          <p:cNvSpPr txBox="1">
            <a:spLocks/>
          </p:cNvSpPr>
          <p:nvPr/>
        </p:nvSpPr>
        <p:spPr>
          <a:xfrm>
            <a:off x="79375" y="25400"/>
            <a:ext cx="8229600" cy="635000"/>
          </a:xfrm>
          <a:prstGeom prst="rect">
            <a:avLst/>
          </a:prstGeom>
          <a:ln>
            <a:noFill/>
          </a:ln>
        </p:spPr>
        <p:txBody>
          <a:bodyPr anchor="ctr"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auto">
              <a:spcAft>
                <a:spcPts val="0"/>
              </a:spcAft>
              <a:defRPr/>
            </a:pPr>
            <a:r>
              <a:rPr lang="fr-FR" b="1" dirty="0" smtClean="0"/>
              <a:t>Package </a:t>
            </a:r>
            <a:r>
              <a:rPr lang="fr-FR" b="1" dirty="0" err="1" smtClean="0"/>
              <a:t>ChipSeq</a:t>
            </a:r>
            <a:endParaRPr lang="fr-FR" b="1" dirty="0"/>
          </a:p>
        </p:txBody>
      </p:sp>
      <p:cxnSp>
        <p:nvCxnSpPr>
          <p:cNvPr id="5" name="Connecteur droit 4"/>
          <p:cNvCxnSpPr/>
          <p:nvPr/>
        </p:nvCxnSpPr>
        <p:spPr>
          <a:xfrm>
            <a:off x="160338" y="660400"/>
            <a:ext cx="806926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1"/>
          <p:cNvSpPr txBox="1">
            <a:spLocks/>
          </p:cNvSpPr>
          <p:nvPr/>
        </p:nvSpPr>
        <p:spPr>
          <a:xfrm>
            <a:off x="79375" y="25400"/>
            <a:ext cx="8229600" cy="635000"/>
          </a:xfrm>
          <a:prstGeom prst="rect">
            <a:avLst/>
          </a:prstGeom>
          <a:ln>
            <a:noFill/>
          </a:ln>
        </p:spPr>
        <p:txBody>
          <a:bodyPr anchor="ctr"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auto">
              <a:spcAft>
                <a:spcPts val="0"/>
              </a:spcAft>
              <a:defRPr/>
            </a:pPr>
            <a:r>
              <a:rPr lang="fr-FR" b="1" dirty="0" err="1"/>
              <a:t>Average</a:t>
            </a:r>
            <a:r>
              <a:rPr lang="fr-FR" b="1" dirty="0"/>
              <a:t> fragment </a:t>
            </a:r>
            <a:r>
              <a:rPr lang="fr-FR" b="1" dirty="0" err="1"/>
              <a:t>length</a:t>
            </a:r>
            <a:r>
              <a:rPr lang="fr-FR" b="1" dirty="0"/>
              <a:t> distribution </a:t>
            </a:r>
          </a:p>
        </p:txBody>
      </p:sp>
      <p:cxnSp>
        <p:nvCxnSpPr>
          <p:cNvPr id="6" name="Connecteur droit 5"/>
          <p:cNvCxnSpPr/>
          <p:nvPr/>
        </p:nvCxnSpPr>
        <p:spPr>
          <a:xfrm>
            <a:off x="160338" y="660400"/>
            <a:ext cx="806926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47107" name="Image 6" descr="chipData-PICS-fragment-length-distribution.eps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9288" y="-2043113"/>
            <a:ext cx="7810500" cy="84391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>
          <a:xfrm>
            <a:off x="79375" y="25400"/>
            <a:ext cx="8229600" cy="635000"/>
          </a:xfrm>
          <a:prstGeom prst="rect">
            <a:avLst/>
          </a:prstGeom>
          <a:ln>
            <a:noFill/>
          </a:ln>
        </p:spPr>
        <p:txBody>
          <a:bodyPr anchor="ctr"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auto">
              <a:spcAft>
                <a:spcPts val="0"/>
              </a:spcAft>
              <a:defRPr/>
            </a:pPr>
            <a:r>
              <a:rPr lang="en-US" b="1" smtClean="0"/>
              <a:t>Visualizing candidate region</a:t>
            </a:r>
            <a:endParaRPr lang="en-US" b="1"/>
          </a:p>
        </p:txBody>
      </p:sp>
      <p:cxnSp>
        <p:nvCxnSpPr>
          <p:cNvPr id="5" name="Connecteur droit 4"/>
          <p:cNvCxnSpPr/>
          <p:nvPr/>
        </p:nvCxnSpPr>
        <p:spPr>
          <a:xfrm>
            <a:off x="160338" y="660400"/>
            <a:ext cx="806926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48131" name="Image 5" descr="chipData-PICS-plots.eps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23913" y="-3341688"/>
            <a:ext cx="7485062" cy="9688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1"/>
          <p:cNvSpPr txBox="1">
            <a:spLocks/>
          </p:cNvSpPr>
          <p:nvPr/>
        </p:nvSpPr>
        <p:spPr>
          <a:xfrm>
            <a:off x="79375" y="25400"/>
            <a:ext cx="8229600" cy="635000"/>
          </a:xfrm>
          <a:prstGeom prst="rect">
            <a:avLst/>
          </a:prstGeom>
          <a:ln>
            <a:noFill/>
          </a:ln>
        </p:spPr>
        <p:txBody>
          <a:bodyPr anchor="ctr"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auto">
              <a:spcAft>
                <a:spcPts val="0"/>
              </a:spcAft>
              <a:defRPr/>
            </a:pPr>
            <a:r>
              <a:rPr lang="fr-FR" b="1" dirty="0" smtClean="0"/>
              <a:t>FDR</a:t>
            </a:r>
            <a:endParaRPr lang="fr-FR" b="1" dirty="0"/>
          </a:p>
        </p:txBody>
      </p:sp>
      <p:cxnSp>
        <p:nvCxnSpPr>
          <p:cNvPr id="6" name="Connecteur droit 5"/>
          <p:cNvCxnSpPr/>
          <p:nvPr/>
        </p:nvCxnSpPr>
        <p:spPr>
          <a:xfrm>
            <a:off x="160338" y="660400"/>
            <a:ext cx="806926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49155" name="Image 6" descr="chipData-PICS-FDR.eps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30313" y="-3055938"/>
            <a:ext cx="6999287" cy="90582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>
          <a:xfrm>
            <a:off x="79375" y="25400"/>
            <a:ext cx="8229600" cy="635000"/>
          </a:xfrm>
          <a:prstGeom prst="rect">
            <a:avLst/>
          </a:prstGeom>
          <a:ln>
            <a:noFill/>
          </a:ln>
        </p:spPr>
        <p:txBody>
          <a:bodyPr anchor="ctr"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auto">
              <a:spcAft>
                <a:spcPts val="0"/>
              </a:spcAft>
              <a:defRPr/>
            </a:pPr>
            <a:r>
              <a:rPr lang="fr-FR" b="1" dirty="0" err="1" smtClean="0"/>
              <a:t>Vizualisation</a:t>
            </a:r>
            <a:r>
              <a:rPr lang="fr-FR" b="1" dirty="0" smtClean="0"/>
              <a:t>: </a:t>
            </a:r>
            <a:r>
              <a:rPr lang="fr-FR" b="1" dirty="0" err="1" smtClean="0"/>
              <a:t>GenomeGraphs</a:t>
            </a:r>
            <a:endParaRPr lang="fr-FR" b="1" dirty="0"/>
          </a:p>
        </p:txBody>
      </p:sp>
      <p:cxnSp>
        <p:nvCxnSpPr>
          <p:cNvPr id="5" name="Connecteur droit 4"/>
          <p:cNvCxnSpPr/>
          <p:nvPr/>
        </p:nvCxnSpPr>
        <p:spPr>
          <a:xfrm>
            <a:off x="160338" y="660400"/>
            <a:ext cx="806926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50179" name="Image 6" descr="chipData-Visualization-GenomeGraphs-cs.eps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31900" y="-2911475"/>
            <a:ext cx="7169150" cy="927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1" name="Espace réservé du contenu 5" descr="Capture d’écran 2011-07-26 à 13.35.00.png"/>
          <p:cNvPicPr>
            <a:picLocks noGrp="1" noChangeAspect="1"/>
          </p:cNvPicPr>
          <p:nvPr>
            <p:ph idx="1"/>
          </p:nvPr>
        </p:nvPicPr>
        <p:blipFill>
          <a:blip r:embed="rId2"/>
          <a:srcRect l="-37209" r="-37209"/>
          <a:stretch>
            <a:fillRect/>
          </a:stretch>
        </p:blipFill>
        <p:spPr>
          <a:xfrm>
            <a:off x="423863" y="973138"/>
            <a:ext cx="8424862" cy="5681662"/>
          </a:xfrm>
        </p:spPr>
      </p:pic>
      <p:sp>
        <p:nvSpPr>
          <p:cNvPr id="4" name="Titre 1"/>
          <p:cNvSpPr txBox="1">
            <a:spLocks/>
          </p:cNvSpPr>
          <p:nvPr/>
        </p:nvSpPr>
        <p:spPr>
          <a:xfrm>
            <a:off x="79375" y="25400"/>
            <a:ext cx="8229600" cy="635000"/>
          </a:xfrm>
          <a:prstGeom prst="rect">
            <a:avLst/>
          </a:prstGeom>
          <a:ln>
            <a:noFill/>
          </a:ln>
        </p:spPr>
        <p:txBody>
          <a:bodyPr anchor="ctr"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auto">
              <a:spcAft>
                <a:spcPts val="0"/>
              </a:spcAft>
              <a:defRPr/>
            </a:pPr>
            <a:r>
              <a:rPr lang="fr-FR" b="1" dirty="0" err="1" smtClean="0"/>
              <a:t>Vizualisation</a:t>
            </a:r>
            <a:r>
              <a:rPr lang="fr-FR" b="1" dirty="0" smtClean="0"/>
              <a:t>: </a:t>
            </a:r>
            <a:r>
              <a:rPr lang="fr-FR" b="1" dirty="0" err="1" smtClean="0"/>
              <a:t>rtracklayer</a:t>
            </a:r>
            <a:endParaRPr lang="fr-FR" b="1" dirty="0"/>
          </a:p>
        </p:txBody>
      </p:sp>
      <p:cxnSp>
        <p:nvCxnSpPr>
          <p:cNvPr id="5" name="Connecteur droit 4"/>
          <p:cNvCxnSpPr/>
          <p:nvPr/>
        </p:nvCxnSpPr>
        <p:spPr>
          <a:xfrm>
            <a:off x="160338" y="660400"/>
            <a:ext cx="806926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227138"/>
            <a:ext cx="8229600" cy="4525962"/>
          </a:xfrm>
        </p:spPr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buFont typeface="Arial"/>
              <a:buChar char="•"/>
              <a:defRPr/>
            </a:pPr>
            <a:r>
              <a:rPr lang="fr-FR" i="1" dirty="0">
                <a:latin typeface="Times New Roman"/>
                <a:ea typeface="+mn-ea"/>
                <a:cs typeface="Times New Roman"/>
              </a:rPr>
              <a:t>de novo </a:t>
            </a:r>
            <a:r>
              <a:rPr lang="fr-FR" dirty="0">
                <a:latin typeface="Times New Roman"/>
                <a:ea typeface="+mn-ea"/>
                <a:cs typeface="Times New Roman"/>
              </a:rPr>
              <a:t>motif </a:t>
            </a:r>
            <a:r>
              <a:rPr lang="fr-FR" dirty="0" err="1">
                <a:latin typeface="Times New Roman"/>
                <a:ea typeface="+mn-ea"/>
                <a:cs typeface="Times New Roman"/>
              </a:rPr>
              <a:t>search</a:t>
            </a:r>
            <a:r>
              <a:rPr lang="fr-FR" dirty="0">
                <a:latin typeface="Times New Roman"/>
                <a:ea typeface="+mn-ea"/>
                <a:cs typeface="Times New Roman"/>
              </a:rPr>
              <a:t> </a:t>
            </a:r>
            <a:endParaRPr lang="fr-FR" dirty="0" smtClean="0">
              <a:latin typeface="Times New Roman"/>
              <a:ea typeface="+mn-ea"/>
              <a:cs typeface="Times New Roman"/>
            </a:endParaRPr>
          </a:p>
          <a:p>
            <a:pPr fontAlgn="auto">
              <a:spcAft>
                <a:spcPts val="0"/>
              </a:spcAft>
              <a:buFont typeface="Arial"/>
              <a:buChar char="•"/>
              <a:defRPr/>
            </a:pPr>
            <a:endParaRPr lang="fr-FR" dirty="0">
              <a:latin typeface="Times New Roman"/>
              <a:ea typeface="+mn-ea"/>
              <a:cs typeface="Times New Roman"/>
            </a:endParaRPr>
          </a:p>
          <a:p>
            <a:pPr fontAlgn="auto">
              <a:spcAft>
                <a:spcPts val="0"/>
              </a:spcAft>
              <a:buFont typeface="Arial"/>
              <a:buChar char="•"/>
              <a:defRPr/>
            </a:pPr>
            <a:r>
              <a:rPr lang="fr-FR" dirty="0" err="1">
                <a:latin typeface="Times New Roman"/>
                <a:ea typeface="+mn-ea"/>
                <a:cs typeface="Times New Roman"/>
              </a:rPr>
              <a:t>Decided</a:t>
            </a:r>
            <a:r>
              <a:rPr lang="fr-FR" dirty="0">
                <a:latin typeface="Times New Roman"/>
                <a:ea typeface="+mn-ea"/>
                <a:cs typeface="Times New Roman"/>
              </a:rPr>
              <a:t> to use </a:t>
            </a:r>
            <a:r>
              <a:rPr lang="fr-FR" dirty="0" err="1">
                <a:latin typeface="Times New Roman"/>
                <a:ea typeface="+mn-ea"/>
                <a:cs typeface="Times New Roman"/>
              </a:rPr>
              <a:t>rGADEM</a:t>
            </a:r>
            <a:r>
              <a:rPr lang="fr-FR" dirty="0">
                <a:latin typeface="Times New Roman"/>
                <a:ea typeface="+mn-ea"/>
                <a:cs typeface="Times New Roman"/>
              </a:rPr>
              <a:t> </a:t>
            </a:r>
            <a:r>
              <a:rPr lang="fr-FR" dirty="0" err="1">
                <a:latin typeface="Times New Roman"/>
                <a:ea typeface="+mn-ea"/>
                <a:cs typeface="Times New Roman"/>
              </a:rPr>
              <a:t>because</a:t>
            </a:r>
            <a:r>
              <a:rPr lang="fr-FR" dirty="0">
                <a:latin typeface="Times New Roman"/>
                <a:ea typeface="+mn-ea"/>
                <a:cs typeface="Times New Roman"/>
              </a:rPr>
              <a:t> </a:t>
            </a:r>
            <a:r>
              <a:rPr lang="fr-FR" dirty="0" err="1">
                <a:latin typeface="Times New Roman"/>
                <a:ea typeface="+mn-ea"/>
                <a:cs typeface="Times New Roman"/>
              </a:rPr>
              <a:t>it</a:t>
            </a:r>
            <a:r>
              <a:rPr lang="fr-FR" dirty="0">
                <a:latin typeface="Times New Roman"/>
                <a:ea typeface="+mn-ea"/>
                <a:cs typeface="Times New Roman"/>
              </a:rPr>
              <a:t> </a:t>
            </a:r>
            <a:r>
              <a:rPr lang="fr-FR" dirty="0" err="1">
                <a:latin typeface="Times New Roman"/>
                <a:ea typeface="+mn-ea"/>
                <a:cs typeface="Times New Roman"/>
              </a:rPr>
              <a:t>is</a:t>
            </a:r>
            <a:r>
              <a:rPr lang="fr-FR" dirty="0">
                <a:latin typeface="Times New Roman"/>
                <a:ea typeface="+mn-ea"/>
                <a:cs typeface="Times New Roman"/>
              </a:rPr>
              <a:t> </a:t>
            </a:r>
            <a:r>
              <a:rPr lang="fr-FR" dirty="0" err="1">
                <a:latin typeface="Times New Roman"/>
                <a:ea typeface="+mn-ea"/>
                <a:cs typeface="Times New Roman"/>
              </a:rPr>
              <a:t>fast</a:t>
            </a:r>
            <a:r>
              <a:rPr lang="fr-FR" dirty="0">
                <a:latin typeface="Times New Roman"/>
                <a:ea typeface="+mn-ea"/>
                <a:cs typeface="Times New Roman"/>
              </a:rPr>
              <a:t> and </a:t>
            </a:r>
            <a:r>
              <a:rPr lang="fr-FR" dirty="0" err="1">
                <a:latin typeface="Times New Roman"/>
                <a:ea typeface="+mn-ea"/>
                <a:cs typeface="Times New Roman"/>
              </a:rPr>
              <a:t>can</a:t>
            </a:r>
            <a:r>
              <a:rPr lang="fr-FR" dirty="0">
                <a:latin typeface="Times New Roman"/>
                <a:ea typeface="+mn-ea"/>
                <a:cs typeface="Times New Roman"/>
              </a:rPr>
              <a:t> </a:t>
            </a:r>
            <a:r>
              <a:rPr lang="fr-FR" dirty="0" err="1">
                <a:latin typeface="Times New Roman"/>
                <a:ea typeface="+mn-ea"/>
                <a:cs typeface="Times New Roman"/>
              </a:rPr>
              <a:t>be</a:t>
            </a:r>
            <a:r>
              <a:rPr lang="fr-FR" dirty="0">
                <a:latin typeface="Times New Roman"/>
                <a:ea typeface="+mn-ea"/>
                <a:cs typeface="Times New Roman"/>
              </a:rPr>
              <a:t> </a:t>
            </a:r>
            <a:r>
              <a:rPr lang="fr-FR" dirty="0" err="1">
                <a:latin typeface="Times New Roman"/>
                <a:ea typeface="+mn-ea"/>
                <a:cs typeface="Times New Roman"/>
              </a:rPr>
              <a:t>used</a:t>
            </a:r>
            <a:r>
              <a:rPr lang="fr-FR" dirty="0">
                <a:latin typeface="Times New Roman"/>
                <a:ea typeface="+mn-ea"/>
                <a:cs typeface="Times New Roman"/>
              </a:rPr>
              <a:t> to </a:t>
            </a:r>
            <a:r>
              <a:rPr lang="fr-FR" dirty="0" err="1">
                <a:latin typeface="Times New Roman"/>
                <a:ea typeface="+mn-ea"/>
                <a:cs typeface="Times New Roman"/>
              </a:rPr>
              <a:t>process</a:t>
            </a:r>
            <a:r>
              <a:rPr lang="fr-FR" dirty="0">
                <a:latin typeface="Times New Roman"/>
                <a:ea typeface="+mn-ea"/>
                <a:cs typeface="Times New Roman"/>
              </a:rPr>
              <a:t> 10K+ </a:t>
            </a:r>
            <a:r>
              <a:rPr lang="fr-FR" dirty="0" err="1">
                <a:latin typeface="Times New Roman"/>
                <a:ea typeface="+mn-ea"/>
                <a:cs typeface="Times New Roman"/>
              </a:rPr>
              <a:t>sequences</a:t>
            </a:r>
            <a:r>
              <a:rPr lang="fr-FR" dirty="0">
                <a:latin typeface="Times New Roman"/>
                <a:ea typeface="+mn-ea"/>
                <a:cs typeface="Times New Roman"/>
              </a:rPr>
              <a:t> (</a:t>
            </a:r>
            <a:r>
              <a:rPr lang="fr-FR" dirty="0" err="1">
                <a:latin typeface="Times New Roman"/>
                <a:ea typeface="+mn-ea"/>
                <a:cs typeface="Times New Roman"/>
              </a:rPr>
              <a:t>binding</a:t>
            </a:r>
            <a:r>
              <a:rPr lang="fr-FR" dirty="0">
                <a:latin typeface="Times New Roman"/>
                <a:ea typeface="+mn-ea"/>
                <a:cs typeface="Times New Roman"/>
              </a:rPr>
              <a:t> site </a:t>
            </a:r>
            <a:r>
              <a:rPr lang="fr-FR" dirty="0" err="1">
                <a:latin typeface="Times New Roman"/>
                <a:ea typeface="+mn-ea"/>
                <a:cs typeface="Times New Roman"/>
              </a:rPr>
              <a:t>estimates</a:t>
            </a:r>
            <a:r>
              <a:rPr lang="fr-FR" dirty="0">
                <a:latin typeface="Times New Roman"/>
                <a:ea typeface="+mn-ea"/>
                <a:cs typeface="Times New Roman"/>
              </a:rPr>
              <a:t> +/- 100bps) </a:t>
            </a:r>
            <a:endParaRPr lang="fr-FR" dirty="0" smtClean="0">
              <a:latin typeface="Times New Roman"/>
              <a:ea typeface="+mn-ea"/>
              <a:cs typeface="Times New Roman"/>
            </a:endParaRPr>
          </a:p>
          <a:p>
            <a:pPr marL="0" indent="0" fontAlgn="auto">
              <a:spcAft>
                <a:spcPts val="0"/>
              </a:spcAft>
              <a:buFont typeface="Arial"/>
              <a:buNone/>
              <a:defRPr/>
            </a:pPr>
            <a:endParaRPr lang="fr-FR" dirty="0" smtClean="0">
              <a:latin typeface="Times New Roman"/>
              <a:ea typeface="+mn-ea"/>
              <a:cs typeface="Times New Roman"/>
            </a:endParaRPr>
          </a:p>
          <a:p>
            <a:pPr fontAlgn="auto">
              <a:spcAft>
                <a:spcPts val="0"/>
              </a:spcAft>
              <a:buFont typeface="Arial"/>
              <a:buChar char="•"/>
              <a:defRPr/>
            </a:pPr>
            <a:r>
              <a:rPr lang="fr-FR" dirty="0" err="1">
                <a:latin typeface="Times New Roman"/>
                <a:ea typeface="+mn-ea"/>
                <a:cs typeface="Times New Roman"/>
              </a:rPr>
              <a:t>Identified</a:t>
            </a:r>
            <a:r>
              <a:rPr lang="fr-FR" dirty="0">
                <a:latin typeface="Times New Roman"/>
                <a:ea typeface="+mn-ea"/>
                <a:cs typeface="Times New Roman"/>
              </a:rPr>
              <a:t> motifs </a:t>
            </a:r>
            <a:r>
              <a:rPr lang="fr-FR" dirty="0" err="1">
                <a:latin typeface="Times New Roman"/>
                <a:ea typeface="+mn-ea"/>
                <a:cs typeface="Times New Roman"/>
              </a:rPr>
              <a:t>were</a:t>
            </a:r>
            <a:r>
              <a:rPr lang="fr-FR" dirty="0">
                <a:latin typeface="Times New Roman"/>
                <a:ea typeface="+mn-ea"/>
                <a:cs typeface="Times New Roman"/>
              </a:rPr>
              <a:t> </a:t>
            </a:r>
            <a:r>
              <a:rPr lang="fr-FR" dirty="0" err="1">
                <a:latin typeface="Times New Roman"/>
                <a:ea typeface="+mn-ea"/>
                <a:cs typeface="Times New Roman"/>
              </a:rPr>
              <a:t>then</a:t>
            </a:r>
            <a:r>
              <a:rPr lang="fr-FR" dirty="0">
                <a:latin typeface="Times New Roman"/>
                <a:ea typeface="+mn-ea"/>
                <a:cs typeface="Times New Roman"/>
              </a:rPr>
              <a:t> </a:t>
            </a:r>
            <a:r>
              <a:rPr lang="fr-FR" dirty="0" err="1">
                <a:latin typeface="Times New Roman"/>
                <a:ea typeface="+mn-ea"/>
                <a:cs typeface="Times New Roman"/>
              </a:rPr>
              <a:t>fed</a:t>
            </a:r>
            <a:r>
              <a:rPr lang="fr-FR" dirty="0">
                <a:latin typeface="Times New Roman"/>
                <a:ea typeface="+mn-ea"/>
                <a:cs typeface="Times New Roman"/>
              </a:rPr>
              <a:t> </a:t>
            </a:r>
            <a:r>
              <a:rPr lang="fr-FR" dirty="0" err="1">
                <a:latin typeface="Times New Roman"/>
                <a:ea typeface="+mn-ea"/>
                <a:cs typeface="Times New Roman"/>
              </a:rPr>
              <a:t>into</a:t>
            </a:r>
            <a:r>
              <a:rPr lang="fr-FR" dirty="0">
                <a:latin typeface="Times New Roman"/>
                <a:ea typeface="+mn-ea"/>
                <a:cs typeface="Times New Roman"/>
              </a:rPr>
              <a:t> </a:t>
            </a:r>
            <a:r>
              <a:rPr lang="fr-FR" dirty="0" err="1">
                <a:latin typeface="Times New Roman"/>
                <a:ea typeface="+mn-ea"/>
                <a:cs typeface="Times New Roman"/>
              </a:rPr>
              <a:t>MotIV</a:t>
            </a:r>
            <a:r>
              <a:rPr lang="fr-FR" dirty="0">
                <a:latin typeface="Times New Roman"/>
                <a:ea typeface="+mn-ea"/>
                <a:cs typeface="Times New Roman"/>
              </a:rPr>
              <a:t> and </a:t>
            </a:r>
            <a:r>
              <a:rPr lang="fr-FR" dirty="0" err="1">
                <a:latin typeface="Times New Roman"/>
                <a:ea typeface="+mn-ea"/>
                <a:cs typeface="Times New Roman"/>
              </a:rPr>
              <a:t>analyzed</a:t>
            </a:r>
            <a:r>
              <a:rPr lang="fr-FR" dirty="0">
                <a:latin typeface="Times New Roman"/>
                <a:ea typeface="+mn-ea"/>
                <a:cs typeface="Times New Roman"/>
              </a:rPr>
              <a:t> </a:t>
            </a:r>
            <a:r>
              <a:rPr lang="fr-FR" dirty="0" err="1">
                <a:latin typeface="Times New Roman"/>
                <a:ea typeface="+mn-ea"/>
                <a:cs typeface="Times New Roman"/>
              </a:rPr>
              <a:t>with</a:t>
            </a:r>
            <a:r>
              <a:rPr lang="fr-FR" dirty="0">
                <a:latin typeface="Times New Roman"/>
                <a:ea typeface="+mn-ea"/>
                <a:cs typeface="Times New Roman"/>
              </a:rPr>
              <a:t> Jaspar </a:t>
            </a:r>
          </a:p>
          <a:p>
            <a:pPr fontAlgn="auto">
              <a:spcAft>
                <a:spcPts val="0"/>
              </a:spcAft>
              <a:buFont typeface="Arial"/>
              <a:buChar char="•"/>
              <a:defRPr/>
            </a:pPr>
            <a:endParaRPr lang="fr-FR" dirty="0">
              <a:ea typeface="+mn-ea"/>
              <a:cs typeface="+mn-cs"/>
            </a:endParaRPr>
          </a:p>
        </p:txBody>
      </p:sp>
      <p:sp>
        <p:nvSpPr>
          <p:cNvPr id="4" name="Titre 1"/>
          <p:cNvSpPr txBox="1">
            <a:spLocks/>
          </p:cNvSpPr>
          <p:nvPr/>
        </p:nvSpPr>
        <p:spPr>
          <a:xfrm>
            <a:off x="79375" y="25400"/>
            <a:ext cx="8229600" cy="635000"/>
          </a:xfrm>
          <a:prstGeom prst="rect">
            <a:avLst/>
          </a:prstGeom>
          <a:ln>
            <a:noFill/>
          </a:ln>
        </p:spPr>
        <p:txBody>
          <a:bodyPr anchor="ctr"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auto">
              <a:spcAft>
                <a:spcPts val="0"/>
              </a:spcAft>
              <a:defRPr/>
            </a:pPr>
            <a:r>
              <a:rPr lang="fr-FR" b="1" dirty="0" smtClean="0"/>
              <a:t>Validation</a:t>
            </a:r>
            <a:endParaRPr lang="fr-FR" b="1" dirty="0"/>
          </a:p>
        </p:txBody>
      </p:sp>
      <p:cxnSp>
        <p:nvCxnSpPr>
          <p:cNvPr id="5" name="Connecteur droit 4"/>
          <p:cNvCxnSpPr/>
          <p:nvPr/>
        </p:nvCxnSpPr>
        <p:spPr>
          <a:xfrm>
            <a:off x="160338" y="660400"/>
            <a:ext cx="806926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>
          <a:xfrm>
            <a:off x="79375" y="25400"/>
            <a:ext cx="8229600" cy="635000"/>
          </a:xfrm>
          <a:prstGeom prst="rect">
            <a:avLst/>
          </a:prstGeom>
          <a:ln>
            <a:noFill/>
          </a:ln>
        </p:spPr>
        <p:txBody>
          <a:bodyPr anchor="ctr"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auto">
              <a:spcAft>
                <a:spcPts val="0"/>
              </a:spcAft>
              <a:defRPr/>
            </a:pPr>
            <a:r>
              <a:rPr lang="fr-FR" b="1" dirty="0" err="1" smtClean="0"/>
              <a:t>rGADEM</a:t>
            </a:r>
            <a:r>
              <a:rPr lang="fr-FR" b="1" dirty="0" smtClean="0"/>
              <a:t> + </a:t>
            </a:r>
            <a:r>
              <a:rPr lang="fr-FR" b="1" dirty="0" err="1" smtClean="0"/>
              <a:t>MoTiV</a:t>
            </a:r>
            <a:r>
              <a:rPr lang="fr-FR" b="1" dirty="0" smtClean="0"/>
              <a:t> </a:t>
            </a:r>
            <a:r>
              <a:rPr lang="fr-FR" b="1" dirty="0" err="1" smtClean="0"/>
              <a:t>results</a:t>
            </a:r>
            <a:endParaRPr lang="fr-FR" b="1" dirty="0"/>
          </a:p>
        </p:txBody>
      </p:sp>
      <p:cxnSp>
        <p:nvCxnSpPr>
          <p:cNvPr id="5" name="Connecteur droit 4"/>
          <p:cNvCxnSpPr/>
          <p:nvPr/>
        </p:nvCxnSpPr>
        <p:spPr>
          <a:xfrm>
            <a:off x="160338" y="660400"/>
            <a:ext cx="806926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53251" name="Image 5" descr="chipData-MotIV-cs.eps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84275" y="-3829050"/>
            <a:ext cx="7959725" cy="10245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>
          <a:xfrm>
            <a:off x="79375" y="25400"/>
            <a:ext cx="8229600" cy="635000"/>
          </a:xfrm>
          <a:prstGeom prst="rect">
            <a:avLst/>
          </a:prstGeom>
          <a:ln>
            <a:noFill/>
          </a:ln>
        </p:spPr>
        <p:txBody>
          <a:bodyPr anchor="ctr"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auto">
              <a:spcAft>
                <a:spcPts val="0"/>
              </a:spcAft>
              <a:defRPr/>
            </a:pPr>
            <a:r>
              <a:rPr lang="fr-FR" b="1" dirty="0" err="1" smtClean="0"/>
              <a:t>rGADEM</a:t>
            </a:r>
            <a:r>
              <a:rPr lang="fr-FR" b="1" dirty="0" smtClean="0"/>
              <a:t> + </a:t>
            </a:r>
            <a:r>
              <a:rPr lang="fr-FR" b="1" dirty="0" err="1" smtClean="0"/>
              <a:t>MoTiV</a:t>
            </a:r>
            <a:r>
              <a:rPr lang="fr-FR" b="1" dirty="0" smtClean="0"/>
              <a:t> </a:t>
            </a:r>
            <a:r>
              <a:rPr lang="fr-FR" b="1" dirty="0" err="1" smtClean="0"/>
              <a:t>results</a:t>
            </a:r>
            <a:endParaRPr lang="fr-FR" b="1" dirty="0"/>
          </a:p>
        </p:txBody>
      </p:sp>
      <p:cxnSp>
        <p:nvCxnSpPr>
          <p:cNvPr id="5" name="Connecteur droit 4"/>
          <p:cNvCxnSpPr/>
          <p:nvPr/>
        </p:nvCxnSpPr>
        <p:spPr>
          <a:xfrm>
            <a:off x="160338" y="660400"/>
            <a:ext cx="806926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54275" name="Image 5" descr="chipData-MotIV-cs2.eps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44563" y="-2740025"/>
            <a:ext cx="7916862" cy="10244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190625"/>
            <a:ext cx="8229600" cy="5219700"/>
          </a:xfrm>
        </p:spPr>
        <p:txBody>
          <a:bodyPr rtlCol="0">
            <a:normAutofit lnSpcReduction="10000"/>
          </a:bodyPr>
          <a:lstStyle/>
          <a:p>
            <a:pPr fontAlgn="auto">
              <a:spcAft>
                <a:spcPts val="0"/>
              </a:spcAft>
              <a:buFont typeface="Arial"/>
              <a:buChar char="•"/>
              <a:defRPr/>
            </a:pPr>
            <a:r>
              <a:rPr lang="fr-FR" dirty="0">
                <a:latin typeface="Times New Roman"/>
                <a:ea typeface="+mn-ea"/>
                <a:cs typeface="Times New Roman"/>
              </a:rPr>
              <a:t>Couple </a:t>
            </a:r>
            <a:r>
              <a:rPr lang="fr-FR" dirty="0" err="1">
                <a:latin typeface="Times New Roman"/>
                <a:ea typeface="+mn-ea"/>
                <a:cs typeface="Times New Roman"/>
              </a:rPr>
              <a:t>ChIP</a:t>
            </a:r>
            <a:r>
              <a:rPr lang="fr-FR" dirty="0">
                <a:latin typeface="Times New Roman"/>
                <a:ea typeface="+mn-ea"/>
                <a:cs typeface="Times New Roman"/>
              </a:rPr>
              <a:t> </a:t>
            </a:r>
            <a:r>
              <a:rPr lang="fr-FR" dirty="0" err="1">
                <a:latin typeface="Times New Roman"/>
                <a:ea typeface="+mn-ea"/>
                <a:cs typeface="Times New Roman"/>
              </a:rPr>
              <a:t>with</a:t>
            </a:r>
            <a:r>
              <a:rPr lang="fr-FR" dirty="0">
                <a:latin typeface="Times New Roman"/>
                <a:ea typeface="+mn-ea"/>
                <a:cs typeface="Times New Roman"/>
              </a:rPr>
              <a:t> HTS </a:t>
            </a:r>
            <a:endParaRPr lang="fr-FR" dirty="0" smtClean="0">
              <a:latin typeface="Times New Roman"/>
              <a:ea typeface="+mn-ea"/>
              <a:cs typeface="Times New Roman"/>
            </a:endParaRPr>
          </a:p>
          <a:p>
            <a:pPr fontAlgn="auto">
              <a:spcAft>
                <a:spcPts val="0"/>
              </a:spcAft>
              <a:buFont typeface="Arial"/>
              <a:buChar char="•"/>
              <a:defRPr/>
            </a:pPr>
            <a:endParaRPr lang="fr-FR" dirty="0" smtClean="0">
              <a:latin typeface="Times New Roman"/>
              <a:ea typeface="+mn-ea"/>
              <a:cs typeface="Times New Roman"/>
            </a:endParaRPr>
          </a:p>
          <a:p>
            <a:pPr fontAlgn="auto">
              <a:spcAft>
                <a:spcPts val="0"/>
              </a:spcAft>
              <a:buFont typeface="Arial"/>
              <a:buChar char="•"/>
              <a:defRPr/>
            </a:pPr>
            <a:r>
              <a:rPr lang="fr-FR" dirty="0">
                <a:latin typeface="Times New Roman"/>
                <a:ea typeface="+mn-ea"/>
                <a:cs typeface="Times New Roman"/>
              </a:rPr>
              <a:t>A </a:t>
            </a:r>
            <a:r>
              <a:rPr lang="fr-FR" dirty="0" err="1">
                <a:latin typeface="Times New Roman"/>
                <a:ea typeface="+mn-ea"/>
                <a:cs typeface="Times New Roman"/>
              </a:rPr>
              <a:t>typical</a:t>
            </a:r>
            <a:r>
              <a:rPr lang="fr-FR" dirty="0">
                <a:latin typeface="Times New Roman"/>
                <a:ea typeface="+mn-ea"/>
                <a:cs typeface="Times New Roman"/>
              </a:rPr>
              <a:t> </a:t>
            </a:r>
            <a:r>
              <a:rPr lang="fr-FR" dirty="0" err="1">
                <a:latin typeface="Times New Roman"/>
                <a:ea typeface="+mn-ea"/>
                <a:cs typeface="Times New Roman"/>
              </a:rPr>
              <a:t>ChIP-Seq</a:t>
            </a:r>
            <a:r>
              <a:rPr lang="fr-FR" dirty="0">
                <a:latin typeface="Times New Roman"/>
                <a:ea typeface="+mn-ea"/>
                <a:cs typeface="Times New Roman"/>
              </a:rPr>
              <a:t> </a:t>
            </a:r>
            <a:r>
              <a:rPr lang="fr-FR" dirty="0" err="1">
                <a:latin typeface="Times New Roman"/>
                <a:ea typeface="+mn-ea"/>
                <a:cs typeface="Times New Roman"/>
              </a:rPr>
              <a:t>experiment</a:t>
            </a:r>
            <a:r>
              <a:rPr lang="fr-FR" dirty="0">
                <a:latin typeface="Times New Roman"/>
                <a:ea typeface="+mn-ea"/>
                <a:cs typeface="Times New Roman"/>
              </a:rPr>
              <a:t> </a:t>
            </a:r>
            <a:r>
              <a:rPr lang="fr-FR" dirty="0" err="1">
                <a:latin typeface="Times New Roman"/>
                <a:ea typeface="+mn-ea"/>
                <a:cs typeface="Times New Roman"/>
              </a:rPr>
              <a:t>generates</a:t>
            </a:r>
            <a:r>
              <a:rPr lang="fr-FR" dirty="0">
                <a:latin typeface="Times New Roman"/>
                <a:ea typeface="+mn-ea"/>
                <a:cs typeface="Times New Roman"/>
              </a:rPr>
              <a:t> millions of short </a:t>
            </a:r>
            <a:r>
              <a:rPr lang="fr-FR" dirty="0" err="1">
                <a:latin typeface="Times New Roman"/>
                <a:ea typeface="+mn-ea"/>
                <a:cs typeface="Times New Roman"/>
              </a:rPr>
              <a:t>reads</a:t>
            </a:r>
            <a:r>
              <a:rPr lang="fr-FR" dirty="0">
                <a:latin typeface="Times New Roman"/>
                <a:ea typeface="+mn-ea"/>
                <a:cs typeface="Times New Roman"/>
              </a:rPr>
              <a:t> </a:t>
            </a:r>
            <a:endParaRPr lang="fr-FR" dirty="0" smtClean="0">
              <a:latin typeface="Times New Roman"/>
              <a:ea typeface="+mn-ea"/>
              <a:cs typeface="Times New Roman"/>
            </a:endParaRPr>
          </a:p>
          <a:p>
            <a:pPr fontAlgn="auto">
              <a:spcAft>
                <a:spcPts val="0"/>
              </a:spcAft>
              <a:buFont typeface="Arial"/>
              <a:buChar char="•"/>
              <a:defRPr/>
            </a:pPr>
            <a:endParaRPr lang="fr-FR" dirty="0" smtClean="0">
              <a:latin typeface="Times New Roman"/>
              <a:ea typeface="+mn-ea"/>
              <a:cs typeface="Times New Roman"/>
            </a:endParaRPr>
          </a:p>
          <a:p>
            <a:pPr fontAlgn="auto">
              <a:spcAft>
                <a:spcPts val="0"/>
              </a:spcAft>
              <a:buFont typeface="Arial"/>
              <a:buChar char="•"/>
              <a:defRPr/>
            </a:pPr>
            <a:r>
              <a:rPr lang="fr-FR" dirty="0">
                <a:latin typeface="Times New Roman"/>
                <a:ea typeface="+mn-ea"/>
                <a:cs typeface="Times New Roman"/>
              </a:rPr>
              <a:t>Read </a:t>
            </a:r>
            <a:r>
              <a:rPr lang="fr-FR" dirty="0" err="1">
                <a:latin typeface="Times New Roman"/>
                <a:ea typeface="+mn-ea"/>
                <a:cs typeface="Times New Roman"/>
              </a:rPr>
              <a:t>lengths</a:t>
            </a:r>
            <a:r>
              <a:rPr lang="fr-FR" dirty="0">
                <a:latin typeface="Times New Roman"/>
                <a:ea typeface="+mn-ea"/>
                <a:cs typeface="Times New Roman"/>
              </a:rPr>
              <a:t> are in the </a:t>
            </a:r>
            <a:r>
              <a:rPr lang="fr-FR" dirty="0" err="1">
                <a:latin typeface="Times New Roman"/>
                <a:ea typeface="+mn-ea"/>
                <a:cs typeface="Times New Roman"/>
              </a:rPr>
              <a:t>order</a:t>
            </a:r>
            <a:r>
              <a:rPr lang="fr-FR" dirty="0">
                <a:latin typeface="Times New Roman"/>
                <a:ea typeface="+mn-ea"/>
                <a:cs typeface="Times New Roman"/>
              </a:rPr>
              <a:t> of 50-150bps </a:t>
            </a:r>
            <a:endParaRPr lang="fr-FR" dirty="0" smtClean="0">
              <a:latin typeface="Times New Roman"/>
              <a:ea typeface="+mn-ea"/>
              <a:cs typeface="Times New Roman"/>
            </a:endParaRPr>
          </a:p>
          <a:p>
            <a:pPr fontAlgn="auto">
              <a:spcAft>
                <a:spcPts val="0"/>
              </a:spcAft>
              <a:buFont typeface="Arial"/>
              <a:buChar char="•"/>
              <a:defRPr/>
            </a:pPr>
            <a:endParaRPr lang="fr-FR" dirty="0" smtClean="0">
              <a:latin typeface="Times New Roman"/>
              <a:ea typeface="+mn-ea"/>
              <a:cs typeface="Times New Roman"/>
            </a:endParaRPr>
          </a:p>
          <a:p>
            <a:pPr fontAlgn="auto">
              <a:spcAft>
                <a:spcPts val="0"/>
              </a:spcAft>
              <a:buFont typeface="Arial"/>
              <a:buChar char="•"/>
              <a:defRPr/>
            </a:pPr>
            <a:r>
              <a:rPr lang="fr-FR" dirty="0" err="1">
                <a:latin typeface="Times New Roman"/>
                <a:ea typeface="+mn-ea"/>
                <a:cs typeface="Times New Roman"/>
              </a:rPr>
              <a:t>Because</a:t>
            </a:r>
            <a:r>
              <a:rPr lang="fr-FR" dirty="0">
                <a:latin typeface="Times New Roman"/>
                <a:ea typeface="+mn-ea"/>
                <a:cs typeface="Times New Roman"/>
              </a:rPr>
              <a:t> of </a:t>
            </a:r>
            <a:r>
              <a:rPr lang="fr-FR" dirty="0" err="1">
                <a:latin typeface="Times New Roman"/>
                <a:ea typeface="+mn-ea"/>
                <a:cs typeface="Times New Roman"/>
              </a:rPr>
              <a:t>chromatin</a:t>
            </a:r>
            <a:r>
              <a:rPr lang="fr-FR" dirty="0">
                <a:latin typeface="Times New Roman"/>
                <a:ea typeface="+mn-ea"/>
                <a:cs typeface="Times New Roman"/>
              </a:rPr>
              <a:t>, </a:t>
            </a:r>
            <a:r>
              <a:rPr lang="fr-FR" dirty="0" err="1">
                <a:latin typeface="Times New Roman"/>
                <a:ea typeface="+mn-ea"/>
                <a:cs typeface="Times New Roman"/>
              </a:rPr>
              <a:t>antibodies</a:t>
            </a:r>
            <a:r>
              <a:rPr lang="fr-FR" dirty="0">
                <a:latin typeface="Times New Roman"/>
                <a:ea typeface="+mn-ea"/>
                <a:cs typeface="Times New Roman"/>
              </a:rPr>
              <a:t> </a:t>
            </a:r>
            <a:r>
              <a:rPr lang="fr-FR" dirty="0" smtClean="0">
                <a:latin typeface="Times New Roman"/>
                <a:ea typeface="+mn-ea"/>
                <a:cs typeface="Times New Roman"/>
              </a:rPr>
              <a:t>and </a:t>
            </a:r>
            <a:r>
              <a:rPr lang="fr-FR" dirty="0" err="1" smtClean="0">
                <a:latin typeface="Times New Roman"/>
                <a:ea typeface="+mn-ea"/>
                <a:cs typeface="Times New Roman"/>
              </a:rPr>
              <a:t>alignment</a:t>
            </a:r>
            <a:r>
              <a:rPr lang="fr-FR" dirty="0" smtClean="0">
                <a:latin typeface="Times New Roman"/>
                <a:ea typeface="+mn-ea"/>
                <a:cs typeface="Times New Roman"/>
              </a:rPr>
              <a:t> </a:t>
            </a:r>
            <a:r>
              <a:rPr lang="fr-FR" dirty="0" err="1">
                <a:latin typeface="Times New Roman"/>
                <a:ea typeface="+mn-ea"/>
                <a:cs typeface="Times New Roman"/>
              </a:rPr>
              <a:t>biases</a:t>
            </a:r>
            <a:r>
              <a:rPr lang="fr-FR" dirty="0">
                <a:latin typeface="Times New Roman"/>
                <a:ea typeface="+mn-ea"/>
                <a:cs typeface="Times New Roman"/>
              </a:rPr>
              <a:t>, a control </a:t>
            </a:r>
            <a:r>
              <a:rPr lang="fr-FR" dirty="0" err="1">
                <a:latin typeface="Times New Roman"/>
                <a:ea typeface="+mn-ea"/>
                <a:cs typeface="Times New Roman"/>
              </a:rPr>
              <a:t>sample</a:t>
            </a:r>
            <a:r>
              <a:rPr lang="fr-FR" dirty="0">
                <a:latin typeface="Times New Roman"/>
                <a:ea typeface="+mn-ea"/>
                <a:cs typeface="Times New Roman"/>
              </a:rPr>
              <a:t> </a:t>
            </a:r>
            <a:r>
              <a:rPr lang="fr-FR" dirty="0" err="1">
                <a:latin typeface="Times New Roman"/>
                <a:ea typeface="+mn-ea"/>
                <a:cs typeface="Times New Roman"/>
              </a:rPr>
              <a:t>is</a:t>
            </a:r>
            <a:r>
              <a:rPr lang="fr-FR" dirty="0">
                <a:latin typeface="Times New Roman"/>
                <a:ea typeface="+mn-ea"/>
                <a:cs typeface="Times New Roman"/>
              </a:rPr>
              <a:t> </a:t>
            </a:r>
            <a:r>
              <a:rPr lang="fr-FR" dirty="0" err="1">
                <a:latin typeface="Times New Roman"/>
                <a:ea typeface="+mn-ea"/>
                <a:cs typeface="Times New Roman"/>
              </a:rPr>
              <a:t>still</a:t>
            </a:r>
            <a:r>
              <a:rPr lang="fr-FR" dirty="0">
                <a:latin typeface="Times New Roman"/>
                <a:ea typeface="+mn-ea"/>
                <a:cs typeface="Times New Roman"/>
              </a:rPr>
              <a:t> </a:t>
            </a:r>
            <a:r>
              <a:rPr lang="fr-FR" dirty="0" err="1">
                <a:latin typeface="Times New Roman"/>
                <a:ea typeface="+mn-ea"/>
                <a:cs typeface="Times New Roman"/>
              </a:rPr>
              <a:t>recommended</a:t>
            </a:r>
            <a:r>
              <a:rPr lang="fr-FR" dirty="0">
                <a:latin typeface="Times New Roman"/>
                <a:ea typeface="+mn-ea"/>
                <a:cs typeface="Times New Roman"/>
              </a:rPr>
              <a:t> </a:t>
            </a:r>
            <a:endParaRPr lang="fr-FR" dirty="0" smtClean="0">
              <a:latin typeface="Times New Roman"/>
              <a:ea typeface="+mn-ea"/>
              <a:cs typeface="Times New Roman"/>
            </a:endParaRPr>
          </a:p>
          <a:p>
            <a:pPr fontAlgn="auto">
              <a:spcAft>
                <a:spcPts val="0"/>
              </a:spcAft>
              <a:buFont typeface="Arial"/>
              <a:buChar char="•"/>
              <a:defRPr/>
            </a:pPr>
            <a:endParaRPr lang="fr-FR" dirty="0">
              <a:ea typeface="+mn-ea"/>
              <a:cs typeface="+mn-cs"/>
            </a:endParaRPr>
          </a:p>
        </p:txBody>
      </p:sp>
      <p:sp>
        <p:nvSpPr>
          <p:cNvPr id="5" name="Titre 1"/>
          <p:cNvSpPr>
            <a:spLocks noGrp="1"/>
          </p:cNvSpPr>
          <p:nvPr>
            <p:ph type="title"/>
          </p:nvPr>
        </p:nvSpPr>
        <p:spPr>
          <a:xfrm>
            <a:off x="79375" y="25400"/>
            <a:ext cx="8229600" cy="635000"/>
          </a:xfrm>
        </p:spPr>
        <p:txBody>
          <a:bodyPr rtlCol="0">
            <a:normAutofit fontScale="90000"/>
          </a:bodyPr>
          <a:lstStyle/>
          <a:p>
            <a:pPr algn="l" fontAlgn="auto">
              <a:spcAft>
                <a:spcPts val="0"/>
              </a:spcAft>
              <a:defRPr/>
            </a:pPr>
            <a:r>
              <a:rPr lang="fr-FR" b="1" dirty="0" err="1" smtClean="0">
                <a:ea typeface="+mj-ea"/>
                <a:cs typeface="+mj-cs"/>
              </a:rPr>
              <a:t>ChIP-Seq</a:t>
            </a:r>
            <a:endParaRPr lang="fr-FR" b="1" dirty="0">
              <a:ea typeface="+mj-ea"/>
              <a:cs typeface="+mj-cs"/>
            </a:endParaRPr>
          </a:p>
        </p:txBody>
      </p:sp>
      <p:cxnSp>
        <p:nvCxnSpPr>
          <p:cNvPr id="6" name="Connecteur droit 5"/>
          <p:cNvCxnSpPr/>
          <p:nvPr/>
        </p:nvCxnSpPr>
        <p:spPr>
          <a:xfrm>
            <a:off x="160338" y="660400"/>
            <a:ext cx="806926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Espace réservé du contenu 2"/>
          <p:cNvSpPr>
            <a:spLocks noGrp="1"/>
          </p:cNvSpPr>
          <p:nvPr>
            <p:ph idx="1"/>
          </p:nvPr>
        </p:nvSpPr>
        <p:spPr>
          <a:xfrm>
            <a:off x="457200" y="1390650"/>
            <a:ext cx="8229600" cy="4525963"/>
          </a:xfrm>
        </p:spPr>
        <p:txBody>
          <a:bodyPr/>
          <a:lstStyle/>
          <a:p>
            <a:r>
              <a:rPr lang="fr-FR">
                <a:latin typeface="Times New Roman" pitchFamily="-72" charset="0"/>
                <a:ea typeface="Times New Roman" pitchFamily="-72" charset="0"/>
                <a:cs typeface="Times New Roman" pitchFamily="-72" charset="0"/>
              </a:rPr>
              <a:t>ChIP is a powerful tool </a:t>
            </a:r>
          </a:p>
          <a:p>
            <a:pPr lvl="1"/>
            <a:r>
              <a:rPr lang="fr-FR">
                <a:latin typeface="Times New Roman" pitchFamily="-72" charset="0"/>
                <a:ea typeface="Times New Roman" pitchFamily="-72" charset="0"/>
                <a:cs typeface="Times New Roman" pitchFamily="-72" charset="0"/>
              </a:rPr>
              <a:t>Transcription factors</a:t>
            </a:r>
          </a:p>
          <a:p>
            <a:pPr lvl="1"/>
            <a:r>
              <a:rPr lang="fr-FR">
                <a:latin typeface="Times New Roman" pitchFamily="-72" charset="0"/>
                <a:ea typeface="Times New Roman" pitchFamily="-72" charset="0"/>
                <a:cs typeface="Times New Roman" pitchFamily="-72" charset="0"/>
              </a:rPr>
              <a:t>Epigenetics/Epigenomics </a:t>
            </a:r>
          </a:p>
          <a:p>
            <a:pPr lvl="1"/>
            <a:endParaRPr lang="fr-FR">
              <a:latin typeface="Times New Roman" pitchFamily="-72" charset="0"/>
              <a:ea typeface="Times New Roman" pitchFamily="-72" charset="0"/>
              <a:cs typeface="Times New Roman" pitchFamily="-72" charset="0"/>
            </a:endParaRPr>
          </a:p>
          <a:p>
            <a:r>
              <a:rPr lang="fr-FR">
                <a:latin typeface="Times New Roman" pitchFamily="-72" charset="0"/>
                <a:ea typeface="Times New Roman" pitchFamily="-72" charset="0"/>
                <a:cs typeface="Times New Roman" pitchFamily="-72" charset="0"/>
              </a:rPr>
              <a:t>Statistics/Bioinformatics challenges </a:t>
            </a:r>
          </a:p>
          <a:p>
            <a:pPr lvl="1"/>
            <a:r>
              <a:rPr lang="fr-FR">
                <a:latin typeface="Times New Roman" pitchFamily="-72" charset="0"/>
                <a:ea typeface="Times New Roman" pitchFamily="-72" charset="0"/>
                <a:cs typeface="Times New Roman" pitchFamily="-72" charset="0"/>
              </a:rPr>
              <a:t>Alignment, detecting binding events, etc</a:t>
            </a:r>
          </a:p>
          <a:p>
            <a:pPr lvl="1"/>
            <a:r>
              <a:rPr lang="fr-FR">
                <a:latin typeface="Times New Roman" pitchFamily="-72" charset="0"/>
                <a:ea typeface="Times New Roman" pitchFamily="-72" charset="0"/>
                <a:cs typeface="Times New Roman" pitchFamily="-72" charset="0"/>
              </a:rPr>
              <a:t>Still many challenges with ChIP-Seq </a:t>
            </a:r>
          </a:p>
        </p:txBody>
      </p:sp>
      <p:sp>
        <p:nvSpPr>
          <p:cNvPr id="4" name="Titre 1"/>
          <p:cNvSpPr txBox="1">
            <a:spLocks/>
          </p:cNvSpPr>
          <p:nvPr/>
        </p:nvSpPr>
        <p:spPr>
          <a:xfrm>
            <a:off x="79375" y="25400"/>
            <a:ext cx="8229600" cy="635000"/>
          </a:xfrm>
          <a:prstGeom prst="rect">
            <a:avLst/>
          </a:prstGeom>
          <a:ln>
            <a:noFill/>
          </a:ln>
        </p:spPr>
        <p:txBody>
          <a:bodyPr anchor="ctr"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auto">
              <a:spcAft>
                <a:spcPts val="0"/>
              </a:spcAft>
              <a:defRPr/>
            </a:pPr>
            <a:r>
              <a:rPr lang="fr-FR" b="1" dirty="0" smtClean="0"/>
              <a:t>Conclusions</a:t>
            </a:r>
            <a:endParaRPr lang="fr-FR" b="1" dirty="0"/>
          </a:p>
        </p:txBody>
      </p:sp>
      <p:cxnSp>
        <p:nvCxnSpPr>
          <p:cNvPr id="5" name="Connecteur droit 4"/>
          <p:cNvCxnSpPr/>
          <p:nvPr/>
        </p:nvCxnSpPr>
        <p:spPr>
          <a:xfrm>
            <a:off x="160338" y="660400"/>
            <a:ext cx="806926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2" name="Picture 1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46088" y="2465388"/>
            <a:ext cx="5946775" cy="4094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632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31763" y="735013"/>
            <a:ext cx="9163050" cy="5518150"/>
          </a:xfrm>
        </p:spPr>
        <p:txBody>
          <a:bodyPr/>
          <a:lstStyle/>
          <a:p>
            <a:r>
              <a:rPr lang="en-US" sz="2500"/>
              <a:t>The nucleosome core particle (shown in the figure) consists of about 146 bps of DNA wrapped around the histone octamer. (H2A, H2B, H3, and H4)*2 </a:t>
            </a:r>
          </a:p>
          <a:p>
            <a:endParaRPr lang="en-US" sz="2500"/>
          </a:p>
          <a:p>
            <a:r>
              <a:rPr lang="en-US" sz="2500"/>
              <a:t>Adjacent nucleosomes are joined by 10-80 bp of ‘linker’ DNA.</a:t>
            </a:r>
          </a:p>
        </p:txBody>
      </p:sp>
      <p:sp>
        <p:nvSpPr>
          <p:cNvPr id="56324" name="Line 1"/>
          <p:cNvSpPr>
            <a:spLocks noChangeShapeType="1"/>
          </p:cNvSpPr>
          <p:nvPr/>
        </p:nvSpPr>
        <p:spPr bwMode="auto">
          <a:xfrm rot="10800000" flipH="1">
            <a:off x="473075" y="461963"/>
            <a:ext cx="8224838" cy="3175"/>
          </a:xfrm>
          <a:prstGeom prst="line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6325" name="Rectangle 2"/>
          <p:cNvSpPr>
            <a:spLocks/>
          </p:cNvSpPr>
          <p:nvPr/>
        </p:nvSpPr>
        <p:spPr bwMode="auto">
          <a:xfrm>
            <a:off x="509588" y="-71438"/>
            <a:ext cx="7705725" cy="615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r>
              <a:rPr lang="en-US" sz="4200">
                <a:latin typeface="Calibri" pitchFamily="-72" charset="0"/>
              </a:rPr>
              <a:t>The biology – nucleosomes (1)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31775" y="857250"/>
            <a:ext cx="8466138" cy="5518150"/>
          </a:xfrm>
        </p:spPr>
        <p:txBody>
          <a:bodyPr/>
          <a:lstStyle/>
          <a:p>
            <a:r>
              <a:rPr lang="en-US" sz="2600"/>
              <a:t>DNA wrapped around nucleosomes is less accessible to DNA binding proteins. Hence nucleosomes can regulate processes that require access to DNA (e.g. DNA replication/transcription).</a:t>
            </a:r>
          </a:p>
          <a:p>
            <a:endParaRPr lang="en-US" sz="2600"/>
          </a:p>
          <a:p>
            <a:r>
              <a:rPr lang="en-US" sz="2600"/>
              <a:t>Many gene regulatory proteins interact with nucleosomes, such as modifying amino acids on N-terminal histone tails.</a:t>
            </a:r>
          </a:p>
          <a:p>
            <a:endParaRPr lang="en-US" sz="2600"/>
          </a:p>
          <a:p>
            <a:r>
              <a:rPr lang="en-US" sz="2600"/>
              <a:t>So genome-wide profiling nucleosome positions is important in understanding how transcriptional machinery functions in vivo.</a:t>
            </a:r>
            <a:endParaRPr lang="en-US" sz="2600" b="1">
              <a:ea typeface="Heiti SC Medium" pitchFamily="-72" charset="-122"/>
              <a:cs typeface="Heiti SC Medium" pitchFamily="-72" charset="-122"/>
            </a:endParaRPr>
          </a:p>
        </p:txBody>
      </p:sp>
      <p:sp>
        <p:nvSpPr>
          <p:cNvPr id="58371" name="Line 1"/>
          <p:cNvSpPr>
            <a:spLocks noChangeShapeType="1"/>
          </p:cNvSpPr>
          <p:nvPr/>
        </p:nvSpPr>
        <p:spPr bwMode="auto">
          <a:xfrm rot="10800000" flipH="1">
            <a:off x="473075" y="461963"/>
            <a:ext cx="8224838" cy="3175"/>
          </a:xfrm>
          <a:prstGeom prst="line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372" name="Rectangle 2"/>
          <p:cNvSpPr>
            <a:spLocks/>
          </p:cNvSpPr>
          <p:nvPr/>
        </p:nvSpPr>
        <p:spPr bwMode="auto">
          <a:xfrm>
            <a:off x="509588" y="-71438"/>
            <a:ext cx="7705725" cy="615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r>
              <a:rPr lang="en-US" sz="4200">
                <a:latin typeface="Calibri" pitchFamily="-72" charset="0"/>
              </a:rPr>
              <a:t>The biology – nucleosomes (2)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31775" y="819150"/>
            <a:ext cx="8786813" cy="51943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buFont typeface="Wingdings" pitchFamily="-72" charset="2"/>
              <a:buChar char="§"/>
            </a:pPr>
            <a:r>
              <a:rPr lang="en-US" sz="2400"/>
              <a:t>We developed a new method, PING, for nucleosome positioning from sequencing data</a:t>
            </a:r>
            <a:r>
              <a:rPr lang="en-US" sz="2400" smtClean="0"/>
              <a:t>.</a:t>
            </a:r>
          </a:p>
          <a:p>
            <a:pPr>
              <a:lnSpc>
                <a:spcPct val="90000"/>
              </a:lnSpc>
              <a:buFont typeface="Wingdings" pitchFamily="-72" charset="2"/>
              <a:buChar char="§"/>
            </a:pPr>
            <a:endParaRPr lang="en-US" sz="2400"/>
          </a:p>
          <a:p>
            <a:pPr>
              <a:lnSpc>
                <a:spcPct val="90000"/>
              </a:lnSpc>
              <a:buFont typeface="Wingdings" pitchFamily="-72" charset="2"/>
              <a:buChar char="§"/>
            </a:pPr>
            <a:r>
              <a:rPr lang="en-US" sz="2400"/>
              <a:t>PING is developed based on PICS framework, hence inherits all PICS features discussed above</a:t>
            </a:r>
            <a:r>
              <a:rPr lang="en-US" sz="2400" smtClean="0"/>
              <a:t>.</a:t>
            </a:r>
          </a:p>
          <a:p>
            <a:pPr>
              <a:lnSpc>
                <a:spcPct val="90000"/>
              </a:lnSpc>
              <a:buFont typeface="Wingdings" pitchFamily="-72" charset="2"/>
              <a:buChar char="§"/>
            </a:pPr>
            <a:endParaRPr lang="en-US" sz="2400"/>
          </a:p>
          <a:p>
            <a:pPr>
              <a:lnSpc>
                <a:spcPct val="90000"/>
              </a:lnSpc>
              <a:buFont typeface="Wingdings" pitchFamily="-72" charset="2"/>
              <a:buChar char="§"/>
            </a:pPr>
            <a:r>
              <a:rPr lang="en-US" sz="2400"/>
              <a:t>PING is </a:t>
            </a:r>
            <a:r>
              <a:rPr lang="en-US" sz="2400" smtClean="0"/>
              <a:t>different from PICS in:</a:t>
            </a:r>
            <a:endParaRPr lang="en-US" sz="2400"/>
          </a:p>
          <a:p>
            <a:pPr lvl="1">
              <a:lnSpc>
                <a:spcPct val="90000"/>
              </a:lnSpc>
            </a:pPr>
            <a:r>
              <a:rPr lang="en-US" sz="2100"/>
              <a:t>Address spatial relations of nucleosomes (</a:t>
            </a:r>
            <a:r>
              <a:rPr lang="en-US" sz="2100">
                <a:solidFill>
                  <a:srgbClr val="800000"/>
                </a:solidFill>
              </a:rPr>
              <a:t>Gaussian Markov Random Field (GMRF) prior on nucleosome locations</a:t>
            </a:r>
            <a:r>
              <a:rPr lang="en-US" sz="2100"/>
              <a:t>) </a:t>
            </a:r>
          </a:p>
          <a:p>
            <a:pPr lvl="1">
              <a:lnSpc>
                <a:spcPct val="90000"/>
              </a:lnSpc>
            </a:pPr>
            <a:r>
              <a:rPr lang="en-US" sz="2100" smtClean="0"/>
              <a:t>Other </a:t>
            </a:r>
            <a:r>
              <a:rPr lang="en-US" sz="2100"/>
              <a:t>details. (</a:t>
            </a:r>
            <a:r>
              <a:rPr lang="en-US" sz="2100">
                <a:solidFill>
                  <a:srgbClr val="800000"/>
                </a:solidFill>
              </a:rPr>
              <a:t>New segmentation, new model selection criteria, new tuning parameters, and additional post-process step</a:t>
            </a:r>
            <a:r>
              <a:rPr lang="en-US" sz="2100"/>
              <a:t>)</a:t>
            </a:r>
          </a:p>
          <a:p>
            <a:pPr>
              <a:lnSpc>
                <a:spcPct val="90000"/>
              </a:lnSpc>
            </a:pPr>
            <a:endParaRPr lang="en-US" sz="2100" b="1">
              <a:ea typeface="Heiti SC Medium" pitchFamily="-72" charset="-122"/>
              <a:cs typeface="Heiti SC Medium" pitchFamily="-72" charset="-122"/>
            </a:endParaRPr>
          </a:p>
        </p:txBody>
      </p:sp>
      <p:sp>
        <p:nvSpPr>
          <p:cNvPr id="60419" name="Line 1"/>
          <p:cNvSpPr>
            <a:spLocks noChangeShapeType="1"/>
          </p:cNvSpPr>
          <p:nvPr/>
        </p:nvSpPr>
        <p:spPr bwMode="auto">
          <a:xfrm rot="10800000" flipH="1">
            <a:off x="473075" y="533400"/>
            <a:ext cx="8224838" cy="1588"/>
          </a:xfrm>
          <a:prstGeom prst="line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0420" name="Rectangle 2"/>
          <p:cNvSpPr>
            <a:spLocks/>
          </p:cNvSpPr>
          <p:nvPr/>
        </p:nvSpPr>
        <p:spPr bwMode="auto">
          <a:xfrm>
            <a:off x="509588" y="-71438"/>
            <a:ext cx="8242300" cy="615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r>
              <a:rPr lang="en-US" sz="4200">
                <a:latin typeface="Calibri" pitchFamily="-72" charset="0"/>
              </a:rPr>
              <a:t>PING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71438" y="642938"/>
            <a:ext cx="8947150" cy="6054725"/>
          </a:xfrm>
        </p:spPr>
        <p:txBody>
          <a:bodyPr/>
          <a:lstStyle/>
          <a:p>
            <a:pPr>
              <a:buFont typeface="Wingdings" pitchFamily="-72" charset="2"/>
              <a:buChar char="§"/>
            </a:pPr>
            <a:r>
              <a:rPr lang="en-US" sz="2500"/>
              <a:t>PING handle data from large genome (e.g. mammal) in ~ 1hr.</a:t>
            </a:r>
          </a:p>
          <a:p>
            <a:pPr>
              <a:buFont typeface="Wingdings" pitchFamily="-72" charset="2"/>
              <a:buChar char="§"/>
            </a:pPr>
            <a:r>
              <a:rPr lang="en-US" sz="2500"/>
              <a:t>PING </a:t>
            </a:r>
            <a:r>
              <a:rPr lang="en-GB" sz="2500"/>
              <a:t>is robust to low read densities</a:t>
            </a:r>
            <a:r>
              <a:rPr lang="en-US" sz="2500"/>
              <a:t> (simulation comparisons shown later) </a:t>
            </a:r>
          </a:p>
          <a:p>
            <a:pPr>
              <a:buFont typeface="Wingdings" pitchFamily="-72" charset="2"/>
              <a:buChar char="§"/>
            </a:pPr>
            <a:r>
              <a:rPr lang="en-US" sz="2500"/>
              <a:t>PING handle both Sonication data and MNase data</a:t>
            </a:r>
          </a:p>
        </p:txBody>
      </p:sp>
      <p:sp>
        <p:nvSpPr>
          <p:cNvPr id="61443" name="Line 1"/>
          <p:cNvSpPr>
            <a:spLocks noChangeShapeType="1"/>
          </p:cNvSpPr>
          <p:nvPr/>
        </p:nvSpPr>
        <p:spPr bwMode="auto">
          <a:xfrm rot="10800000" flipH="1">
            <a:off x="473075" y="482600"/>
            <a:ext cx="8224838" cy="1588"/>
          </a:xfrm>
          <a:prstGeom prst="line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444" name="Rectangle 2"/>
          <p:cNvSpPr>
            <a:spLocks/>
          </p:cNvSpPr>
          <p:nvPr/>
        </p:nvSpPr>
        <p:spPr bwMode="auto">
          <a:xfrm>
            <a:off x="509588" y="-71438"/>
            <a:ext cx="8242300" cy="615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r>
              <a:rPr lang="en-US" sz="4200">
                <a:latin typeface="Calibri" pitchFamily="-72" charset="0"/>
              </a:rPr>
              <a:t>PING features</a:t>
            </a:r>
          </a:p>
        </p:txBody>
      </p:sp>
      <p:pic>
        <p:nvPicPr>
          <p:cNvPr id="61445" name="Picture 5" descr="screenshot_07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0" y="3160713"/>
            <a:ext cx="4402138" cy="3506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46" name="Picture 8" descr="screenshot_08.jp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31775" y="3214688"/>
            <a:ext cx="4340225" cy="3516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1447" name="TextBox 9"/>
          <p:cNvSpPr txBox="1">
            <a:spLocks noChangeArrowheads="1"/>
          </p:cNvSpPr>
          <p:nvPr/>
        </p:nvSpPr>
        <p:spPr bwMode="auto">
          <a:xfrm>
            <a:off x="1303338" y="2678113"/>
            <a:ext cx="230505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4291" tIns="32146" rIns="64291" bIns="32146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rgbClr val="3366FF"/>
                </a:solidFill>
                <a:latin typeface="Calibri" pitchFamily="-72" charset="0"/>
              </a:rPr>
              <a:t>MNase-seq</a:t>
            </a:r>
          </a:p>
        </p:txBody>
      </p:sp>
      <p:sp>
        <p:nvSpPr>
          <p:cNvPr id="61448" name="TextBox 10"/>
          <p:cNvSpPr txBox="1">
            <a:spLocks noChangeArrowheads="1"/>
          </p:cNvSpPr>
          <p:nvPr/>
        </p:nvSpPr>
        <p:spPr bwMode="auto">
          <a:xfrm>
            <a:off x="4894263" y="2732088"/>
            <a:ext cx="4071937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4291" tIns="32146" rIns="64291" bIns="32146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rgbClr val="3366FF"/>
                </a:solidFill>
                <a:latin typeface="Calibri" pitchFamily="-72" charset="0"/>
              </a:rPr>
              <a:t>Sonicated ChIP-seq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>
          <a:xfrm>
            <a:off x="65088" y="119063"/>
            <a:ext cx="8229600" cy="635000"/>
          </a:xfrm>
          <a:prstGeom prst="rect">
            <a:avLst/>
          </a:prstGeom>
          <a:ln>
            <a:noFill/>
          </a:ln>
        </p:spPr>
        <p:txBody>
          <a:bodyPr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auto">
              <a:spcAft>
                <a:spcPts val="0"/>
              </a:spcAft>
              <a:defRPr/>
            </a:pPr>
            <a:r>
              <a:rPr lang="fr-FR" b="1" dirty="0" err="1" smtClean="0"/>
              <a:t>ChIP-Seq</a:t>
            </a:r>
            <a:endParaRPr lang="fr-FR" b="1" dirty="0"/>
          </a:p>
        </p:txBody>
      </p:sp>
      <p:cxnSp>
        <p:nvCxnSpPr>
          <p:cNvPr id="5" name="Connecteur droit 4"/>
          <p:cNvCxnSpPr/>
          <p:nvPr/>
        </p:nvCxnSpPr>
        <p:spPr>
          <a:xfrm>
            <a:off x="160338" y="660400"/>
            <a:ext cx="806926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7411" name="Image 1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5088" y="838200"/>
            <a:ext cx="8313737" cy="3979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07988" y="4619625"/>
            <a:ext cx="2001837" cy="1958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Image 6" descr="HiSeq_.png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921000" y="4940300"/>
            <a:ext cx="1925638" cy="1419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170488" y="4957763"/>
            <a:ext cx="2898775" cy="155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7" name="Image 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3675" y="731838"/>
            <a:ext cx="8605838" cy="132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07988" y="4619625"/>
            <a:ext cx="2001837" cy="1958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Image 3" descr="HiSeq_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921000" y="4940300"/>
            <a:ext cx="1925638" cy="1419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170488" y="4957763"/>
            <a:ext cx="2898775" cy="155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61" name="Image 5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93675" y="3067050"/>
            <a:ext cx="1963738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8" name="Connecteur droit avec flèche 7"/>
          <p:cNvCxnSpPr/>
          <p:nvPr/>
        </p:nvCxnSpPr>
        <p:spPr>
          <a:xfrm flipH="1">
            <a:off x="2079625" y="2022475"/>
            <a:ext cx="5738813" cy="159226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463" name="ZoneTexte 8"/>
          <p:cNvSpPr txBox="1">
            <a:spLocks noChangeArrowheads="1"/>
          </p:cNvSpPr>
          <p:nvPr/>
        </p:nvSpPr>
        <p:spPr bwMode="auto">
          <a:xfrm rot="-941271">
            <a:off x="3413125" y="2482850"/>
            <a:ext cx="1830388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fr-FR">
                <a:latin typeface="Calibri" pitchFamily="-72" charset="0"/>
              </a:rPr>
              <a:t>Reverse cross link</a:t>
            </a:r>
          </a:p>
        </p:txBody>
      </p:sp>
      <p:sp>
        <p:nvSpPr>
          <p:cNvPr id="10" name="Titre 1"/>
          <p:cNvSpPr txBox="1">
            <a:spLocks/>
          </p:cNvSpPr>
          <p:nvPr/>
        </p:nvSpPr>
        <p:spPr>
          <a:xfrm>
            <a:off x="65088" y="66675"/>
            <a:ext cx="8229600" cy="636588"/>
          </a:xfrm>
          <a:prstGeom prst="rect">
            <a:avLst/>
          </a:prstGeom>
          <a:ln>
            <a:noFill/>
          </a:ln>
        </p:spPr>
        <p:txBody>
          <a:bodyPr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auto">
              <a:spcAft>
                <a:spcPts val="0"/>
              </a:spcAft>
              <a:defRPr/>
            </a:pPr>
            <a:r>
              <a:rPr lang="fr-FR" b="1" dirty="0" err="1" smtClean="0"/>
              <a:t>ChIP-Seq</a:t>
            </a:r>
            <a:r>
              <a:rPr lang="fr-FR" b="1" dirty="0" smtClean="0"/>
              <a:t>: control</a:t>
            </a:r>
            <a:endParaRPr lang="fr-FR" b="1" dirty="0"/>
          </a:p>
        </p:txBody>
      </p:sp>
      <p:cxnSp>
        <p:nvCxnSpPr>
          <p:cNvPr id="11" name="Connecteur droit 10"/>
          <p:cNvCxnSpPr/>
          <p:nvPr/>
        </p:nvCxnSpPr>
        <p:spPr>
          <a:xfrm>
            <a:off x="160338" y="660400"/>
            <a:ext cx="806926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130300"/>
            <a:ext cx="8229600" cy="4525963"/>
          </a:xfrm>
        </p:spPr>
        <p:txBody>
          <a:bodyPr rtlCol="0">
            <a:normAutofit fontScale="77500" lnSpcReduction="20000"/>
          </a:bodyPr>
          <a:lstStyle/>
          <a:p>
            <a:pPr fontAlgn="auto">
              <a:spcAft>
                <a:spcPts val="0"/>
              </a:spcAft>
              <a:buFont typeface="Arial"/>
              <a:buChar char="•"/>
              <a:defRPr/>
            </a:pPr>
            <a:r>
              <a:rPr lang="fr-FR" dirty="0">
                <a:latin typeface="Times New Roman"/>
                <a:ea typeface="+mn-ea"/>
                <a:cs typeface="Times New Roman"/>
              </a:rPr>
              <a:t>The first </a:t>
            </a:r>
            <a:r>
              <a:rPr lang="fr-FR" dirty="0" err="1">
                <a:latin typeface="Times New Roman"/>
                <a:ea typeface="+mn-ea"/>
                <a:cs typeface="Times New Roman"/>
              </a:rPr>
              <a:t>step</a:t>
            </a:r>
            <a:r>
              <a:rPr lang="fr-FR" dirty="0">
                <a:latin typeface="Times New Roman"/>
                <a:ea typeface="+mn-ea"/>
                <a:cs typeface="Times New Roman"/>
              </a:rPr>
              <a:t> </a:t>
            </a:r>
            <a:r>
              <a:rPr lang="fr-FR" dirty="0" err="1">
                <a:latin typeface="Times New Roman"/>
                <a:ea typeface="+mn-ea"/>
                <a:cs typeface="Times New Roman"/>
              </a:rPr>
              <a:t>consists</a:t>
            </a:r>
            <a:r>
              <a:rPr lang="fr-FR" dirty="0">
                <a:latin typeface="Times New Roman"/>
                <a:ea typeface="+mn-ea"/>
                <a:cs typeface="Times New Roman"/>
              </a:rPr>
              <a:t> of </a:t>
            </a:r>
            <a:r>
              <a:rPr lang="fr-FR" dirty="0" err="1">
                <a:latin typeface="Times New Roman"/>
                <a:ea typeface="+mn-ea"/>
                <a:cs typeface="Times New Roman"/>
              </a:rPr>
              <a:t>aligning</a:t>
            </a:r>
            <a:r>
              <a:rPr lang="fr-FR" dirty="0">
                <a:latin typeface="Times New Roman"/>
                <a:ea typeface="+mn-ea"/>
                <a:cs typeface="Times New Roman"/>
              </a:rPr>
              <a:t> </a:t>
            </a:r>
            <a:r>
              <a:rPr lang="fr-FR" dirty="0" err="1">
                <a:latin typeface="Times New Roman"/>
                <a:ea typeface="+mn-ea"/>
                <a:cs typeface="Times New Roman"/>
              </a:rPr>
              <a:t>raw</a:t>
            </a:r>
            <a:r>
              <a:rPr lang="fr-FR" dirty="0">
                <a:latin typeface="Times New Roman"/>
                <a:ea typeface="+mn-ea"/>
                <a:cs typeface="Times New Roman"/>
              </a:rPr>
              <a:t> </a:t>
            </a:r>
            <a:r>
              <a:rPr lang="fr-FR" dirty="0" err="1">
                <a:latin typeface="Times New Roman"/>
                <a:ea typeface="+mn-ea"/>
                <a:cs typeface="Times New Roman"/>
              </a:rPr>
              <a:t>reads</a:t>
            </a:r>
            <a:r>
              <a:rPr lang="fr-FR" dirty="0">
                <a:latin typeface="Times New Roman"/>
                <a:ea typeface="+mn-ea"/>
                <a:cs typeface="Times New Roman"/>
              </a:rPr>
              <a:t> to the </a:t>
            </a:r>
            <a:r>
              <a:rPr lang="fr-FR" dirty="0" err="1">
                <a:latin typeface="Times New Roman"/>
                <a:ea typeface="+mn-ea"/>
                <a:cs typeface="Times New Roman"/>
              </a:rPr>
              <a:t>reference</a:t>
            </a:r>
            <a:r>
              <a:rPr lang="fr-FR" dirty="0">
                <a:latin typeface="Times New Roman"/>
                <a:ea typeface="+mn-ea"/>
                <a:cs typeface="Times New Roman"/>
              </a:rPr>
              <a:t> </a:t>
            </a:r>
            <a:r>
              <a:rPr lang="fr-FR" dirty="0" err="1" smtClean="0">
                <a:latin typeface="Times New Roman"/>
                <a:ea typeface="+mn-ea"/>
                <a:cs typeface="Times New Roman"/>
              </a:rPr>
              <a:t>genome</a:t>
            </a:r>
            <a:r>
              <a:rPr lang="fr-FR" dirty="0" smtClean="0">
                <a:latin typeface="Times New Roman"/>
                <a:ea typeface="+mn-ea"/>
                <a:cs typeface="Times New Roman"/>
              </a:rPr>
              <a:t>.</a:t>
            </a:r>
          </a:p>
          <a:p>
            <a:pPr fontAlgn="auto">
              <a:spcAft>
                <a:spcPts val="0"/>
              </a:spcAft>
              <a:buFont typeface="Arial"/>
              <a:buChar char="•"/>
              <a:defRPr/>
            </a:pPr>
            <a:endParaRPr lang="fr-FR" dirty="0" smtClean="0">
              <a:latin typeface="Times New Roman"/>
              <a:ea typeface="+mn-ea"/>
              <a:cs typeface="Times New Roman"/>
            </a:endParaRPr>
          </a:p>
          <a:p>
            <a:pPr fontAlgn="auto">
              <a:spcAft>
                <a:spcPts val="0"/>
              </a:spcAft>
              <a:buFont typeface="Arial"/>
              <a:buChar char="•"/>
              <a:defRPr/>
            </a:pPr>
            <a:r>
              <a:rPr lang="fr-FR" dirty="0">
                <a:latin typeface="Times New Roman"/>
                <a:ea typeface="+mn-ea"/>
                <a:cs typeface="Times New Roman"/>
              </a:rPr>
              <a:t>There </a:t>
            </a:r>
            <a:r>
              <a:rPr lang="fr-FR" dirty="0" err="1">
                <a:latin typeface="Times New Roman"/>
                <a:ea typeface="+mn-ea"/>
                <a:cs typeface="Times New Roman"/>
              </a:rPr>
              <a:t>exists</a:t>
            </a:r>
            <a:r>
              <a:rPr lang="fr-FR" dirty="0">
                <a:latin typeface="Times New Roman"/>
                <a:ea typeface="+mn-ea"/>
                <a:cs typeface="Times New Roman"/>
              </a:rPr>
              <a:t> </a:t>
            </a:r>
            <a:r>
              <a:rPr lang="fr-FR" dirty="0" err="1">
                <a:latin typeface="Times New Roman"/>
                <a:ea typeface="+mn-ea"/>
                <a:cs typeface="Times New Roman"/>
              </a:rPr>
              <a:t>numerous</a:t>
            </a:r>
            <a:r>
              <a:rPr lang="fr-FR" dirty="0">
                <a:latin typeface="Times New Roman"/>
                <a:ea typeface="+mn-ea"/>
                <a:cs typeface="Times New Roman"/>
              </a:rPr>
              <a:t> “</a:t>
            </a:r>
            <a:r>
              <a:rPr lang="fr-FR" dirty="0" err="1">
                <a:latin typeface="Times New Roman"/>
                <a:ea typeface="+mn-ea"/>
                <a:cs typeface="Times New Roman"/>
              </a:rPr>
              <a:t>aligners</a:t>
            </a:r>
            <a:r>
              <a:rPr lang="fr-FR" dirty="0">
                <a:latin typeface="Times New Roman"/>
                <a:ea typeface="+mn-ea"/>
                <a:cs typeface="Times New Roman"/>
              </a:rPr>
              <a:t>” </a:t>
            </a:r>
            <a:r>
              <a:rPr lang="fr-FR" dirty="0" smtClean="0">
                <a:latin typeface="Times New Roman"/>
                <a:ea typeface="+mn-ea"/>
                <a:cs typeface="Times New Roman"/>
              </a:rPr>
              <a:t>or “</a:t>
            </a:r>
            <a:r>
              <a:rPr lang="fr-FR" dirty="0" err="1">
                <a:latin typeface="Times New Roman"/>
                <a:ea typeface="+mn-ea"/>
                <a:cs typeface="Times New Roman"/>
              </a:rPr>
              <a:t>mappers</a:t>
            </a:r>
            <a:r>
              <a:rPr lang="fr-FR" dirty="0">
                <a:latin typeface="Times New Roman"/>
                <a:ea typeface="+mn-ea"/>
                <a:cs typeface="Times New Roman"/>
              </a:rPr>
              <a:t>” </a:t>
            </a:r>
            <a:endParaRPr lang="fr-FR" dirty="0" smtClean="0">
              <a:latin typeface="Times New Roman"/>
              <a:ea typeface="+mn-ea"/>
              <a:cs typeface="Times New Roman"/>
            </a:endParaRPr>
          </a:p>
          <a:p>
            <a:pPr fontAlgn="auto">
              <a:spcAft>
                <a:spcPts val="0"/>
              </a:spcAft>
              <a:buFont typeface="Arial"/>
              <a:buChar char="•"/>
              <a:defRPr/>
            </a:pPr>
            <a:endParaRPr lang="fr-FR" dirty="0" smtClean="0">
              <a:latin typeface="Times New Roman"/>
              <a:ea typeface="+mn-ea"/>
              <a:cs typeface="Times New Roman"/>
            </a:endParaRPr>
          </a:p>
          <a:p>
            <a:pPr fontAlgn="auto">
              <a:spcAft>
                <a:spcPts val="0"/>
              </a:spcAft>
              <a:buFont typeface="Arial"/>
              <a:buChar char="•"/>
              <a:defRPr/>
            </a:pPr>
            <a:r>
              <a:rPr lang="fr-FR" dirty="0" err="1">
                <a:latin typeface="Times New Roman"/>
                <a:ea typeface="+mn-ea"/>
                <a:cs typeface="Times New Roman"/>
              </a:rPr>
              <a:t>Here</a:t>
            </a:r>
            <a:r>
              <a:rPr lang="fr-FR" dirty="0">
                <a:latin typeface="Times New Roman"/>
                <a:ea typeface="+mn-ea"/>
                <a:cs typeface="Times New Roman"/>
              </a:rPr>
              <a:t> are a few </a:t>
            </a:r>
            <a:r>
              <a:rPr lang="fr-FR" dirty="0" err="1">
                <a:latin typeface="Times New Roman"/>
                <a:ea typeface="+mn-ea"/>
                <a:cs typeface="Times New Roman"/>
              </a:rPr>
              <a:t>popular</a:t>
            </a:r>
            <a:r>
              <a:rPr lang="fr-FR" dirty="0">
                <a:latin typeface="Times New Roman"/>
                <a:ea typeface="+mn-ea"/>
                <a:cs typeface="Times New Roman"/>
              </a:rPr>
              <a:t> </a:t>
            </a:r>
            <a:r>
              <a:rPr lang="fr-FR" dirty="0" err="1">
                <a:latin typeface="Times New Roman"/>
                <a:ea typeface="+mn-ea"/>
                <a:cs typeface="Times New Roman"/>
              </a:rPr>
              <a:t>ones</a:t>
            </a:r>
            <a:r>
              <a:rPr lang="fr-FR" dirty="0">
                <a:latin typeface="Times New Roman"/>
                <a:ea typeface="+mn-ea"/>
                <a:cs typeface="Times New Roman"/>
              </a:rPr>
              <a:t>: </a:t>
            </a:r>
            <a:r>
              <a:rPr lang="fr-FR" dirty="0" err="1">
                <a:latin typeface="Times New Roman"/>
                <a:ea typeface="+mn-ea"/>
                <a:cs typeface="Times New Roman"/>
              </a:rPr>
              <a:t>Bowtie</a:t>
            </a:r>
            <a:r>
              <a:rPr lang="fr-FR" dirty="0">
                <a:latin typeface="Times New Roman"/>
                <a:ea typeface="+mn-ea"/>
                <a:cs typeface="Times New Roman"/>
              </a:rPr>
              <a:t>, ELAND, </a:t>
            </a:r>
            <a:r>
              <a:rPr lang="fr-FR" dirty="0" smtClean="0">
                <a:latin typeface="Times New Roman"/>
                <a:ea typeface="+mn-ea"/>
                <a:cs typeface="Times New Roman"/>
              </a:rPr>
              <a:t>MAQ, </a:t>
            </a:r>
            <a:r>
              <a:rPr lang="fr-FR" dirty="0" err="1">
                <a:latin typeface="Times New Roman"/>
                <a:ea typeface="+mn-ea"/>
                <a:cs typeface="Times New Roman"/>
              </a:rPr>
              <a:t>etc</a:t>
            </a:r>
            <a:r>
              <a:rPr lang="fr-FR" dirty="0">
                <a:latin typeface="Times New Roman"/>
                <a:ea typeface="+mn-ea"/>
                <a:cs typeface="Times New Roman"/>
              </a:rPr>
              <a:t> </a:t>
            </a:r>
            <a:endParaRPr lang="fr-FR" dirty="0" smtClean="0">
              <a:latin typeface="Times New Roman"/>
              <a:ea typeface="+mn-ea"/>
              <a:cs typeface="Times New Roman"/>
            </a:endParaRPr>
          </a:p>
          <a:p>
            <a:pPr fontAlgn="auto">
              <a:spcAft>
                <a:spcPts val="0"/>
              </a:spcAft>
              <a:buFont typeface="Arial"/>
              <a:buChar char="•"/>
              <a:defRPr/>
            </a:pPr>
            <a:endParaRPr lang="fr-FR" dirty="0">
              <a:latin typeface="Times New Roman"/>
              <a:ea typeface="+mn-ea"/>
              <a:cs typeface="Times New Roman"/>
            </a:endParaRPr>
          </a:p>
          <a:p>
            <a:pPr fontAlgn="auto">
              <a:spcAft>
                <a:spcPts val="0"/>
              </a:spcAft>
              <a:buFont typeface="Arial"/>
              <a:buChar char="•"/>
              <a:defRPr/>
            </a:pPr>
            <a:r>
              <a:rPr lang="fr-FR" dirty="0" err="1">
                <a:latin typeface="Times New Roman"/>
                <a:ea typeface="+mn-ea"/>
                <a:cs typeface="Times New Roman"/>
              </a:rPr>
              <a:t>Aligning</a:t>
            </a:r>
            <a:r>
              <a:rPr lang="fr-FR" dirty="0">
                <a:latin typeface="Times New Roman"/>
                <a:ea typeface="+mn-ea"/>
                <a:cs typeface="Times New Roman"/>
              </a:rPr>
              <a:t> </a:t>
            </a:r>
            <a:r>
              <a:rPr lang="fr-FR" dirty="0" err="1">
                <a:latin typeface="Times New Roman"/>
                <a:ea typeface="+mn-ea"/>
                <a:cs typeface="Times New Roman"/>
              </a:rPr>
              <a:t>raw</a:t>
            </a:r>
            <a:r>
              <a:rPr lang="fr-FR" dirty="0">
                <a:latin typeface="Times New Roman"/>
                <a:ea typeface="+mn-ea"/>
                <a:cs typeface="Times New Roman"/>
              </a:rPr>
              <a:t> </a:t>
            </a:r>
            <a:r>
              <a:rPr lang="fr-FR" dirty="0" err="1">
                <a:latin typeface="Times New Roman"/>
                <a:ea typeface="+mn-ea"/>
                <a:cs typeface="Times New Roman"/>
              </a:rPr>
              <a:t>reads</a:t>
            </a:r>
            <a:r>
              <a:rPr lang="fr-FR" dirty="0">
                <a:latin typeface="Times New Roman"/>
                <a:ea typeface="+mn-ea"/>
                <a:cs typeface="Times New Roman"/>
              </a:rPr>
              <a:t> </a:t>
            </a:r>
            <a:r>
              <a:rPr lang="fr-FR" dirty="0" err="1">
                <a:latin typeface="Times New Roman"/>
                <a:ea typeface="+mn-ea"/>
                <a:cs typeface="Times New Roman"/>
              </a:rPr>
              <a:t>can</a:t>
            </a:r>
            <a:r>
              <a:rPr lang="fr-FR" dirty="0">
                <a:latin typeface="Times New Roman"/>
                <a:ea typeface="+mn-ea"/>
                <a:cs typeface="Times New Roman"/>
              </a:rPr>
              <a:t> </a:t>
            </a:r>
            <a:r>
              <a:rPr lang="fr-FR" dirty="0" err="1">
                <a:latin typeface="Times New Roman"/>
                <a:ea typeface="+mn-ea"/>
                <a:cs typeface="Times New Roman"/>
              </a:rPr>
              <a:t>take</a:t>
            </a:r>
            <a:r>
              <a:rPr lang="fr-FR" dirty="0">
                <a:latin typeface="Times New Roman"/>
                <a:ea typeface="+mn-ea"/>
                <a:cs typeface="Times New Roman"/>
              </a:rPr>
              <a:t> </a:t>
            </a:r>
            <a:r>
              <a:rPr lang="fr-FR" dirty="0" err="1">
                <a:latin typeface="Times New Roman"/>
                <a:ea typeface="+mn-ea"/>
                <a:cs typeface="Times New Roman"/>
              </a:rPr>
              <a:t>from</a:t>
            </a:r>
            <a:r>
              <a:rPr lang="fr-FR" dirty="0">
                <a:latin typeface="Times New Roman"/>
                <a:ea typeface="+mn-ea"/>
                <a:cs typeface="Times New Roman"/>
              </a:rPr>
              <a:t> </a:t>
            </a:r>
            <a:r>
              <a:rPr lang="fr-FR" dirty="0" err="1">
                <a:latin typeface="Times New Roman"/>
                <a:ea typeface="+mn-ea"/>
                <a:cs typeface="Times New Roman"/>
              </a:rPr>
              <a:t>several</a:t>
            </a:r>
            <a:r>
              <a:rPr lang="fr-FR" dirty="0">
                <a:latin typeface="Times New Roman"/>
                <a:ea typeface="+mn-ea"/>
                <a:cs typeface="Times New Roman"/>
              </a:rPr>
              <a:t> </a:t>
            </a:r>
            <a:r>
              <a:rPr lang="fr-FR" dirty="0" err="1">
                <a:latin typeface="Times New Roman"/>
                <a:ea typeface="+mn-ea"/>
                <a:cs typeface="Times New Roman"/>
              </a:rPr>
              <a:t>hours</a:t>
            </a:r>
            <a:r>
              <a:rPr lang="fr-FR" dirty="0">
                <a:latin typeface="Times New Roman"/>
                <a:ea typeface="+mn-ea"/>
                <a:cs typeface="Times New Roman"/>
              </a:rPr>
              <a:t> to </a:t>
            </a:r>
            <a:r>
              <a:rPr lang="fr-FR" dirty="0" err="1">
                <a:latin typeface="Times New Roman"/>
                <a:ea typeface="+mn-ea"/>
                <a:cs typeface="Times New Roman"/>
              </a:rPr>
              <a:t>several</a:t>
            </a:r>
            <a:r>
              <a:rPr lang="fr-FR" dirty="0">
                <a:latin typeface="Times New Roman"/>
                <a:ea typeface="+mn-ea"/>
                <a:cs typeface="Times New Roman"/>
              </a:rPr>
              <a:t> </a:t>
            </a:r>
            <a:r>
              <a:rPr lang="fr-FR" dirty="0" err="1">
                <a:latin typeface="Times New Roman"/>
                <a:ea typeface="+mn-ea"/>
                <a:cs typeface="Times New Roman"/>
              </a:rPr>
              <a:t>days</a:t>
            </a:r>
            <a:r>
              <a:rPr lang="fr-FR" dirty="0">
                <a:latin typeface="Times New Roman"/>
                <a:ea typeface="+mn-ea"/>
                <a:cs typeface="Times New Roman"/>
              </a:rPr>
              <a:t> (</a:t>
            </a:r>
            <a:r>
              <a:rPr lang="fr-FR" dirty="0" err="1">
                <a:latin typeface="Times New Roman"/>
                <a:ea typeface="+mn-ea"/>
                <a:cs typeface="Times New Roman"/>
              </a:rPr>
              <a:t>depends</a:t>
            </a:r>
            <a:r>
              <a:rPr lang="fr-FR" dirty="0">
                <a:latin typeface="Times New Roman"/>
                <a:ea typeface="+mn-ea"/>
                <a:cs typeface="Times New Roman"/>
              </a:rPr>
              <a:t> on </a:t>
            </a:r>
            <a:r>
              <a:rPr lang="fr-FR" dirty="0" smtClean="0">
                <a:latin typeface="Times New Roman"/>
                <a:ea typeface="+mn-ea"/>
                <a:cs typeface="Times New Roman"/>
              </a:rPr>
              <a:t>data, software </a:t>
            </a:r>
            <a:r>
              <a:rPr lang="fr-FR" dirty="0">
                <a:latin typeface="Times New Roman"/>
                <a:ea typeface="+mn-ea"/>
                <a:cs typeface="Times New Roman"/>
              </a:rPr>
              <a:t>and </a:t>
            </a:r>
            <a:r>
              <a:rPr lang="fr-FR" dirty="0" err="1">
                <a:latin typeface="Times New Roman"/>
                <a:ea typeface="+mn-ea"/>
                <a:cs typeface="Times New Roman"/>
              </a:rPr>
              <a:t>cpu</a:t>
            </a:r>
            <a:r>
              <a:rPr lang="fr-FR" dirty="0">
                <a:latin typeface="Times New Roman"/>
                <a:ea typeface="+mn-ea"/>
                <a:cs typeface="Times New Roman"/>
              </a:rPr>
              <a:t>) </a:t>
            </a:r>
            <a:endParaRPr lang="fr-FR" dirty="0" smtClean="0">
              <a:latin typeface="Times New Roman"/>
              <a:ea typeface="+mn-ea"/>
              <a:cs typeface="Times New Roman"/>
            </a:endParaRPr>
          </a:p>
          <a:p>
            <a:pPr fontAlgn="auto">
              <a:spcAft>
                <a:spcPts val="0"/>
              </a:spcAft>
              <a:buFont typeface="Arial"/>
              <a:buChar char="•"/>
              <a:defRPr/>
            </a:pPr>
            <a:endParaRPr lang="fr-FR" dirty="0">
              <a:latin typeface="Times New Roman"/>
              <a:ea typeface="+mn-ea"/>
              <a:cs typeface="Times New Roman"/>
            </a:endParaRPr>
          </a:p>
          <a:p>
            <a:pPr fontAlgn="auto">
              <a:spcAft>
                <a:spcPts val="0"/>
              </a:spcAft>
              <a:buFont typeface="Arial"/>
              <a:buChar char="•"/>
              <a:defRPr/>
            </a:pPr>
            <a:r>
              <a:rPr lang="fr-FR" dirty="0">
                <a:latin typeface="Times New Roman"/>
                <a:ea typeface="+mn-ea"/>
                <a:cs typeface="Times New Roman"/>
              </a:rPr>
              <a:t>Most </a:t>
            </a:r>
            <a:r>
              <a:rPr lang="fr-FR" dirty="0" err="1">
                <a:latin typeface="Times New Roman"/>
                <a:ea typeface="+mn-ea"/>
                <a:cs typeface="Times New Roman"/>
              </a:rPr>
              <a:t>aligners</a:t>
            </a:r>
            <a:r>
              <a:rPr lang="fr-FR" dirty="0">
                <a:latin typeface="Times New Roman"/>
                <a:ea typeface="+mn-ea"/>
                <a:cs typeface="Times New Roman"/>
              </a:rPr>
              <a:t> </a:t>
            </a:r>
            <a:r>
              <a:rPr lang="fr-FR" dirty="0" err="1">
                <a:latin typeface="Times New Roman"/>
                <a:ea typeface="+mn-ea"/>
                <a:cs typeface="Times New Roman"/>
              </a:rPr>
              <a:t>will</a:t>
            </a:r>
            <a:r>
              <a:rPr lang="fr-FR" dirty="0">
                <a:latin typeface="Times New Roman"/>
                <a:ea typeface="+mn-ea"/>
                <a:cs typeface="Times New Roman"/>
              </a:rPr>
              <a:t> </a:t>
            </a:r>
            <a:r>
              <a:rPr lang="fr-FR" dirty="0" err="1">
                <a:latin typeface="Times New Roman"/>
                <a:ea typeface="+mn-ea"/>
                <a:cs typeface="Times New Roman"/>
              </a:rPr>
              <a:t>perform</a:t>
            </a:r>
            <a:r>
              <a:rPr lang="fr-FR" dirty="0">
                <a:latin typeface="Times New Roman"/>
                <a:ea typeface="+mn-ea"/>
                <a:cs typeface="Times New Roman"/>
              </a:rPr>
              <a:t> “</a:t>
            </a:r>
            <a:r>
              <a:rPr lang="fr-FR" dirty="0" err="1">
                <a:latin typeface="Times New Roman"/>
                <a:ea typeface="+mn-ea"/>
                <a:cs typeface="Times New Roman"/>
              </a:rPr>
              <a:t>just</a:t>
            </a:r>
            <a:r>
              <a:rPr lang="fr-FR" dirty="0">
                <a:latin typeface="Times New Roman"/>
                <a:ea typeface="+mn-ea"/>
                <a:cs typeface="Times New Roman"/>
              </a:rPr>
              <a:t> fine” for </a:t>
            </a:r>
            <a:r>
              <a:rPr lang="fr-FR" dirty="0" err="1">
                <a:latin typeface="Times New Roman"/>
                <a:ea typeface="+mn-ea"/>
                <a:cs typeface="Times New Roman"/>
              </a:rPr>
              <a:t>ChIP</a:t>
            </a:r>
            <a:r>
              <a:rPr lang="fr-FR" dirty="0">
                <a:latin typeface="Times New Roman"/>
                <a:ea typeface="+mn-ea"/>
                <a:cs typeface="Times New Roman"/>
              </a:rPr>
              <a:t>- </a:t>
            </a:r>
            <a:r>
              <a:rPr lang="fr-FR" dirty="0" err="1">
                <a:latin typeface="Times New Roman"/>
                <a:ea typeface="+mn-ea"/>
                <a:cs typeface="Times New Roman"/>
              </a:rPr>
              <a:t>Seq</a:t>
            </a:r>
            <a:r>
              <a:rPr lang="fr-FR" dirty="0">
                <a:latin typeface="Times New Roman"/>
                <a:ea typeface="+mn-ea"/>
                <a:cs typeface="Times New Roman"/>
              </a:rPr>
              <a:t> </a:t>
            </a:r>
          </a:p>
        </p:txBody>
      </p:sp>
      <p:sp>
        <p:nvSpPr>
          <p:cNvPr id="5" name="Titre 1"/>
          <p:cNvSpPr>
            <a:spLocks noGrp="1"/>
          </p:cNvSpPr>
          <p:nvPr>
            <p:ph type="title"/>
          </p:nvPr>
        </p:nvSpPr>
        <p:spPr>
          <a:xfrm>
            <a:off x="79375" y="25400"/>
            <a:ext cx="8229600" cy="635000"/>
          </a:xfrm>
        </p:spPr>
        <p:txBody>
          <a:bodyPr rtlCol="0">
            <a:normAutofit fontScale="90000"/>
          </a:bodyPr>
          <a:lstStyle/>
          <a:p>
            <a:pPr algn="l" fontAlgn="auto">
              <a:spcAft>
                <a:spcPts val="0"/>
              </a:spcAft>
              <a:defRPr/>
            </a:pPr>
            <a:r>
              <a:rPr lang="fr-FR" b="1" dirty="0" err="1" smtClean="0">
                <a:ea typeface="+mj-ea"/>
                <a:cs typeface="+mj-cs"/>
              </a:rPr>
              <a:t>Aligners</a:t>
            </a:r>
            <a:endParaRPr lang="fr-FR" b="1" dirty="0">
              <a:ea typeface="+mj-ea"/>
              <a:cs typeface="+mj-cs"/>
            </a:endParaRPr>
          </a:p>
        </p:txBody>
      </p:sp>
      <p:cxnSp>
        <p:nvCxnSpPr>
          <p:cNvPr id="6" name="Connecteur droit 5"/>
          <p:cNvCxnSpPr/>
          <p:nvPr/>
        </p:nvCxnSpPr>
        <p:spPr>
          <a:xfrm>
            <a:off x="160338" y="660400"/>
            <a:ext cx="806926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Espace réservé du contenu 2"/>
          <p:cNvSpPr>
            <a:spLocks noGrp="1"/>
          </p:cNvSpPr>
          <p:nvPr>
            <p:ph idx="1"/>
          </p:nvPr>
        </p:nvSpPr>
        <p:spPr>
          <a:xfrm>
            <a:off x="457200" y="1179513"/>
            <a:ext cx="8229600" cy="5321300"/>
          </a:xfrm>
        </p:spPr>
        <p:txBody>
          <a:bodyPr/>
          <a:lstStyle/>
          <a:p>
            <a:r>
              <a:rPr lang="fr-FR" sz="2400">
                <a:latin typeface="Times New Roman" pitchFamily="-72" charset="0"/>
                <a:ea typeface="Times New Roman" pitchFamily="-72" charset="0"/>
                <a:cs typeface="Times New Roman" pitchFamily="-72" charset="0"/>
              </a:rPr>
              <a:t>Once reads have been aligned, we obtained a bed like file with </a:t>
            </a:r>
            <a:r>
              <a:rPr lang="fr-FR" sz="2400" i="1">
                <a:latin typeface="Times New Roman" pitchFamily="-72" charset="0"/>
                <a:ea typeface="Times New Roman" pitchFamily="-72" charset="0"/>
                <a:cs typeface="Times New Roman" pitchFamily="-72" charset="0"/>
              </a:rPr>
              <a:t>chromosome, start, end </a:t>
            </a:r>
            <a:r>
              <a:rPr lang="fr-FR" sz="2400">
                <a:latin typeface="Times New Roman" pitchFamily="-72" charset="0"/>
                <a:ea typeface="Times New Roman" pitchFamily="-72" charset="0"/>
                <a:cs typeface="Times New Roman" pitchFamily="-72" charset="0"/>
              </a:rPr>
              <a:t>and </a:t>
            </a:r>
            <a:r>
              <a:rPr lang="fr-FR" sz="2400" i="1">
                <a:latin typeface="Times New Roman" pitchFamily="-72" charset="0"/>
                <a:ea typeface="Times New Roman" pitchFamily="-72" charset="0"/>
                <a:cs typeface="Times New Roman" pitchFamily="-72" charset="0"/>
              </a:rPr>
              <a:t>strand </a:t>
            </a:r>
            <a:r>
              <a:rPr lang="fr-FR" sz="2400">
                <a:latin typeface="Times New Roman" pitchFamily="-72" charset="0"/>
                <a:ea typeface="Times New Roman" pitchFamily="-72" charset="0"/>
                <a:cs typeface="Times New Roman" pitchFamily="-72" charset="0"/>
              </a:rPr>
              <a:t>information for each sequence </a:t>
            </a:r>
          </a:p>
          <a:p>
            <a:endParaRPr lang="fr-FR" sz="2400">
              <a:latin typeface="Times New Roman" pitchFamily="-72" charset="0"/>
              <a:ea typeface="Times New Roman" pitchFamily="-72" charset="0"/>
              <a:cs typeface="Times New Roman" pitchFamily="-72" charset="0"/>
            </a:endParaRPr>
          </a:p>
          <a:p>
            <a:r>
              <a:rPr lang="fr-FR" sz="2400">
                <a:latin typeface="Times New Roman" pitchFamily="-72" charset="0"/>
                <a:ea typeface="Times New Roman" pitchFamily="-72" charset="0"/>
                <a:cs typeface="Times New Roman" pitchFamily="-72" charset="0"/>
              </a:rPr>
              <a:t>Some reads cannot be uniquely aligned, and are typically discarded </a:t>
            </a:r>
          </a:p>
          <a:p>
            <a:endParaRPr lang="fr-FR" sz="2400">
              <a:latin typeface="Times New Roman" pitchFamily="-72" charset="0"/>
              <a:ea typeface="Times New Roman" pitchFamily="-72" charset="0"/>
              <a:cs typeface="Times New Roman" pitchFamily="-72" charset="0"/>
            </a:endParaRPr>
          </a:p>
          <a:p>
            <a:r>
              <a:rPr lang="fr-FR" sz="2400">
                <a:latin typeface="Times New Roman" pitchFamily="-72" charset="0"/>
                <a:ea typeface="Times New Roman" pitchFamily="-72" charset="0"/>
                <a:cs typeface="Times New Roman" pitchFamily="-72" charset="0"/>
              </a:rPr>
              <a:t>R and Bioconductor provide basic sequence alignment capabilities and great input support (Biostrings, ShortReads) </a:t>
            </a:r>
          </a:p>
          <a:p>
            <a:endParaRPr lang="fr-FR" sz="2400">
              <a:latin typeface="Times New Roman" pitchFamily="-72" charset="0"/>
              <a:ea typeface="Times New Roman" pitchFamily="-72" charset="0"/>
              <a:cs typeface="Times New Roman" pitchFamily="-72" charset="0"/>
            </a:endParaRPr>
          </a:p>
          <a:p>
            <a:r>
              <a:rPr lang="fr-FR" sz="2400">
                <a:latin typeface="Times New Roman" pitchFamily="-72" charset="0"/>
                <a:ea typeface="Times New Roman" pitchFamily="-72" charset="0"/>
                <a:cs typeface="Times New Roman" pitchFamily="-72" charset="0"/>
              </a:rPr>
              <a:t>ShortReads can read most aligner data formats </a:t>
            </a:r>
          </a:p>
        </p:txBody>
      </p:sp>
      <p:sp>
        <p:nvSpPr>
          <p:cNvPr id="5" name="Titre 1"/>
          <p:cNvSpPr>
            <a:spLocks noGrp="1"/>
          </p:cNvSpPr>
          <p:nvPr>
            <p:ph type="title"/>
          </p:nvPr>
        </p:nvSpPr>
        <p:spPr>
          <a:xfrm>
            <a:off x="79375" y="25400"/>
            <a:ext cx="8229600" cy="635000"/>
          </a:xfrm>
        </p:spPr>
        <p:txBody>
          <a:bodyPr rtlCol="0">
            <a:normAutofit fontScale="90000"/>
          </a:bodyPr>
          <a:lstStyle/>
          <a:p>
            <a:pPr algn="l" fontAlgn="auto">
              <a:spcAft>
                <a:spcPts val="0"/>
              </a:spcAft>
              <a:defRPr/>
            </a:pPr>
            <a:r>
              <a:rPr lang="fr-FR" b="1" dirty="0" err="1" smtClean="0">
                <a:ea typeface="+mj-ea"/>
                <a:cs typeface="+mj-cs"/>
              </a:rPr>
              <a:t>Aligned</a:t>
            </a:r>
            <a:r>
              <a:rPr lang="fr-FR" b="1" dirty="0" smtClean="0">
                <a:ea typeface="+mj-ea"/>
                <a:cs typeface="+mj-cs"/>
              </a:rPr>
              <a:t> </a:t>
            </a:r>
            <a:r>
              <a:rPr lang="fr-FR" b="1" dirty="0" err="1" smtClean="0">
                <a:ea typeface="+mj-ea"/>
                <a:cs typeface="+mj-cs"/>
              </a:rPr>
              <a:t>Reads</a:t>
            </a:r>
            <a:endParaRPr lang="fr-FR" b="1" dirty="0">
              <a:ea typeface="+mj-ea"/>
              <a:cs typeface="+mj-cs"/>
            </a:endParaRPr>
          </a:p>
        </p:txBody>
      </p:sp>
      <p:cxnSp>
        <p:nvCxnSpPr>
          <p:cNvPr id="6" name="Connecteur droit 5"/>
          <p:cNvCxnSpPr/>
          <p:nvPr/>
        </p:nvCxnSpPr>
        <p:spPr>
          <a:xfrm>
            <a:off x="160338" y="660400"/>
            <a:ext cx="806926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66713" y="695325"/>
            <a:ext cx="8350250" cy="3471863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fr-FR" sz="2200">
                <a:latin typeface="Times New Roman" pitchFamily="-72" charset="0"/>
                <a:ea typeface="Times New Roman" pitchFamily="-72" charset="0"/>
                <a:cs typeface="Times New Roman" pitchFamily="-72" charset="0"/>
              </a:rPr>
              <a:t>Aligned read data are transformed into a form that reflects local densities of immunoprecipitated DNA fragments → Peaks</a:t>
            </a:r>
          </a:p>
          <a:p>
            <a:pPr>
              <a:lnSpc>
                <a:spcPct val="80000"/>
              </a:lnSpc>
            </a:pPr>
            <a:endParaRPr lang="fr-FR" sz="2200">
              <a:latin typeface="Times New Roman" pitchFamily="-72" charset="0"/>
              <a:ea typeface="Times New Roman" pitchFamily="-72" charset="0"/>
              <a:cs typeface="Times New Roman" pitchFamily="-72" charset="0"/>
            </a:endParaRPr>
          </a:p>
          <a:p>
            <a:pPr>
              <a:lnSpc>
                <a:spcPct val="80000"/>
              </a:lnSpc>
            </a:pPr>
            <a:r>
              <a:rPr lang="fr-FR" sz="2200">
                <a:latin typeface="Times New Roman" pitchFamily="-72" charset="0"/>
                <a:ea typeface="Times New Roman" pitchFamily="-72" charset="0"/>
                <a:cs typeface="Times New Roman" pitchFamily="-72" charset="0"/>
              </a:rPr>
              <a:t>Estimate locations where transcription factors were associated with DNA → Peak summit </a:t>
            </a:r>
          </a:p>
          <a:p>
            <a:pPr>
              <a:lnSpc>
                <a:spcPct val="80000"/>
              </a:lnSpc>
              <a:buFont typeface="Arial" pitchFamily="-72" charset="0"/>
              <a:buNone/>
            </a:pPr>
            <a:endParaRPr lang="fr-FR" sz="2200">
              <a:latin typeface="Times New Roman" pitchFamily="-72" charset="0"/>
              <a:ea typeface="Times New Roman" pitchFamily="-72" charset="0"/>
              <a:cs typeface="Times New Roman" pitchFamily="-72" charset="0"/>
            </a:endParaRPr>
          </a:p>
          <a:p>
            <a:pPr>
              <a:lnSpc>
                <a:spcPct val="80000"/>
              </a:lnSpc>
            </a:pPr>
            <a:r>
              <a:rPr lang="fr-FR" sz="2200">
                <a:latin typeface="Times New Roman" pitchFamily="-72" charset="0"/>
                <a:ea typeface="Times New Roman" pitchFamily="-72" charset="0"/>
                <a:cs typeface="Times New Roman" pitchFamily="-72" charset="0"/>
              </a:rPr>
              <a:t>Assign a score to each of these locations → Enrichment score </a:t>
            </a:r>
          </a:p>
          <a:p>
            <a:pPr>
              <a:lnSpc>
                <a:spcPct val="80000"/>
              </a:lnSpc>
            </a:pPr>
            <a:endParaRPr lang="fr-FR" sz="2200">
              <a:latin typeface="Times New Roman" pitchFamily="-72" charset="0"/>
              <a:ea typeface="Times New Roman" pitchFamily="-72" charset="0"/>
              <a:cs typeface="Times New Roman" pitchFamily="-72" charset="0"/>
            </a:endParaRPr>
          </a:p>
          <a:p>
            <a:pPr>
              <a:lnSpc>
                <a:spcPct val="80000"/>
              </a:lnSpc>
            </a:pPr>
            <a:r>
              <a:rPr lang="fr-FR" sz="2200">
                <a:latin typeface="Times New Roman" pitchFamily="-72" charset="0"/>
                <a:ea typeface="Times New Roman" pitchFamily="-72" charset="0"/>
                <a:cs typeface="Times New Roman" pitchFamily="-72" charset="0"/>
              </a:rPr>
              <a:t>Estimate a score threshold that leads to a desired false positive rate (or FDR) → thresholding </a:t>
            </a:r>
          </a:p>
          <a:p>
            <a:pPr>
              <a:lnSpc>
                <a:spcPct val="80000"/>
              </a:lnSpc>
            </a:pPr>
            <a:endParaRPr lang="fr-FR" sz="2200"/>
          </a:p>
        </p:txBody>
      </p:sp>
      <p:sp>
        <p:nvSpPr>
          <p:cNvPr id="5" name="Titre 1"/>
          <p:cNvSpPr>
            <a:spLocks noGrp="1"/>
          </p:cNvSpPr>
          <p:nvPr>
            <p:ph type="title"/>
          </p:nvPr>
        </p:nvSpPr>
        <p:spPr>
          <a:xfrm>
            <a:off x="79375" y="25400"/>
            <a:ext cx="8229600" cy="635000"/>
          </a:xfrm>
        </p:spPr>
        <p:txBody>
          <a:bodyPr rtlCol="0">
            <a:normAutofit fontScale="90000"/>
          </a:bodyPr>
          <a:lstStyle/>
          <a:p>
            <a:pPr algn="l" fontAlgn="auto">
              <a:spcAft>
                <a:spcPts val="0"/>
              </a:spcAft>
              <a:defRPr/>
            </a:pPr>
            <a:r>
              <a:rPr lang="fr-FR" b="1" dirty="0" err="1" smtClean="0">
                <a:ea typeface="+mj-ea"/>
                <a:cs typeface="+mj-cs"/>
              </a:rPr>
              <a:t>Peak</a:t>
            </a:r>
            <a:r>
              <a:rPr lang="fr-FR" b="1" dirty="0" smtClean="0">
                <a:ea typeface="+mj-ea"/>
                <a:cs typeface="+mj-cs"/>
              </a:rPr>
              <a:t> </a:t>
            </a:r>
            <a:r>
              <a:rPr lang="fr-FR" b="1" dirty="0" err="1" smtClean="0">
                <a:ea typeface="+mj-ea"/>
                <a:cs typeface="+mj-cs"/>
              </a:rPr>
              <a:t>calling</a:t>
            </a:r>
            <a:endParaRPr lang="fr-FR" b="1" dirty="0">
              <a:ea typeface="+mj-ea"/>
              <a:cs typeface="+mj-cs"/>
            </a:endParaRPr>
          </a:p>
        </p:txBody>
      </p:sp>
      <p:cxnSp>
        <p:nvCxnSpPr>
          <p:cNvPr id="6" name="Connecteur droit 5"/>
          <p:cNvCxnSpPr/>
          <p:nvPr/>
        </p:nvCxnSpPr>
        <p:spPr>
          <a:xfrm>
            <a:off x="160338" y="660400"/>
            <a:ext cx="806926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2532" name="Picture 6" descr="screenshot_07.jpg"/>
          <p:cNvPicPr>
            <a:picLocks noChangeAspect="1"/>
          </p:cNvPicPr>
          <p:nvPr/>
        </p:nvPicPr>
        <p:blipFill>
          <a:blip r:embed="rId2"/>
          <a:srcRect t="3157" b="32491"/>
          <a:stretch>
            <a:fillRect/>
          </a:stretch>
        </p:blipFill>
        <p:spPr bwMode="auto">
          <a:xfrm>
            <a:off x="727075" y="4465638"/>
            <a:ext cx="6983413" cy="1919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3" name="Imag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16100" y="0"/>
            <a:ext cx="5494338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7406</TotalTime>
  <Words>1306</Words>
  <Application>Microsoft Macintosh PowerPoint</Application>
  <PresentationFormat>On-screen Show (4:3)</PresentationFormat>
  <Paragraphs>225</Paragraphs>
  <Slides>34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Design Template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2" baseType="lpstr">
      <vt:lpstr>Calibri</vt:lpstr>
      <vt:lpstr>ＭＳ Ｐゴシック</vt:lpstr>
      <vt:lpstr>Arial</vt:lpstr>
      <vt:lpstr>Times New Roman</vt:lpstr>
      <vt:lpstr>Gill Sans</vt:lpstr>
      <vt:lpstr>Wingdings</vt:lpstr>
      <vt:lpstr>Heiti SC Medium</vt:lpstr>
      <vt:lpstr>Thème Office</vt:lpstr>
      <vt:lpstr>High-throughput chromatin  immunoprecipitation assays</vt:lpstr>
      <vt:lpstr>Outline</vt:lpstr>
      <vt:lpstr>ChIP-Seq</vt:lpstr>
      <vt:lpstr>PowerPoint Presentation</vt:lpstr>
      <vt:lpstr>PowerPoint Presentation</vt:lpstr>
      <vt:lpstr>Aligners</vt:lpstr>
      <vt:lpstr>Aligned Reads</vt:lpstr>
      <vt:lpstr>Peak calling</vt:lpstr>
      <vt:lpstr>PowerPoint Presentation</vt:lpstr>
      <vt:lpstr>Peak callers</vt:lpstr>
      <vt:lpstr>Our approach: PICS (Probabilistic Inference of ChIP-Seq data) </vt:lpstr>
      <vt:lpstr>PICS R package</vt:lpstr>
      <vt:lpstr>Preprocessing</vt:lpstr>
      <vt:lpstr>PowerPoint Presentation</vt:lpstr>
      <vt:lpstr>PowerPoint Presentation</vt:lpstr>
      <vt:lpstr>Parameter estimation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High-throughput chromatin  immunoprecipitation assays</dc:title>
  <dc:creator>Arnaud Droit</dc:creator>
  <cp:lastModifiedBy>Sangsoon Woo</cp:lastModifiedBy>
  <cp:revision>34</cp:revision>
  <dcterms:created xsi:type="dcterms:W3CDTF">2011-07-26T14:14:30Z</dcterms:created>
  <dcterms:modified xsi:type="dcterms:W3CDTF">2013-07-08T15:45:28Z</dcterms:modified>
</cp:coreProperties>
</file>